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1" r:id="rId2"/>
    <p:sldId id="257" r:id="rId3"/>
    <p:sldId id="265" r:id="rId4"/>
    <p:sldId id="263" r:id="rId5"/>
    <p:sldId id="262" r:id="rId6"/>
    <p:sldId id="281" r:id="rId7"/>
    <p:sldId id="267" r:id="rId8"/>
    <p:sldId id="283" r:id="rId9"/>
    <p:sldId id="282" r:id="rId10"/>
    <p:sldId id="284" r:id="rId11"/>
    <p:sldId id="291" r:id="rId12"/>
    <p:sldId id="285" r:id="rId13"/>
    <p:sldId id="287" r:id="rId14"/>
    <p:sldId id="28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p:scale>
          <a:sx n="66" d="100"/>
          <a:sy n="66" d="100"/>
        </p:scale>
        <p:origin x="-1260" y="-91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0D6D9-F6D2-448C-BC05-394486DA4A27}" type="datetimeFigureOut">
              <a:rPr lang="en-GB" smtClean="0"/>
              <a:pPr/>
              <a:t>13/03/2012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BD1936-22F8-482F-B7B9-15AB220679C6}" type="slidenum">
              <a:rPr lang="en-GB" smtClean="0"/>
              <a:pPr/>
              <a:t>‹#›</a:t>
            </a:fld>
            <a:endParaRPr lang="en-GB"/>
          </a:p>
        </p:txBody>
      </p:sp>
    </p:spTree>
    <p:extLst>
      <p:ext uri="{BB962C8B-B14F-4D97-AF65-F5344CB8AC3E}">
        <p14:creationId xmlns:p14="http://schemas.microsoft.com/office/powerpoint/2010/main" xmlns="" val="2162520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98C299D-C879-447C-A235-08FB5C69C05F}" type="slidenum">
              <a:rPr lang="en-US" smtClean="0"/>
              <a:pPr/>
              <a:t>1</a:t>
            </a:fld>
            <a:endParaRPr lang="en-US" smtClean="0"/>
          </a:p>
        </p:txBody>
      </p:sp>
      <p:sp>
        <p:nvSpPr>
          <p:cNvPr id="65539" name="Rectangle 2"/>
          <p:cNvSpPr>
            <a:spLocks noGrp="1" noRot="1" noChangeAspect="1" noChangeArrowheads="1" noTextEdit="1"/>
          </p:cNvSpPr>
          <p:nvPr>
            <p:ph type="sldImg"/>
          </p:nvPr>
        </p:nvSpPr>
        <p:spPr>
          <a:xfrm>
            <a:off x="1144588" y="687388"/>
            <a:ext cx="4570412" cy="3427412"/>
          </a:xfrm>
          <a:ln/>
        </p:spPr>
      </p:sp>
      <p:sp>
        <p:nvSpPr>
          <p:cNvPr id="65540" name="Rectangle 3"/>
          <p:cNvSpPr>
            <a:spLocks noGrp="1" noChangeArrowheads="1"/>
          </p:cNvSpPr>
          <p:nvPr>
            <p:ph type="body" idx="1"/>
          </p:nvPr>
        </p:nvSpPr>
        <p:spPr>
          <a:xfrm>
            <a:off x="685800" y="4344025"/>
            <a:ext cx="5486400" cy="4112926"/>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4036" name="Slide Number Placeholder 3"/>
          <p:cNvSpPr>
            <a:spLocks noGrp="1"/>
          </p:cNvSpPr>
          <p:nvPr>
            <p:ph type="sldNum" sz="quarter" idx="5"/>
          </p:nvPr>
        </p:nvSpPr>
        <p:spPr bwMode="auto">
          <a:noFill/>
          <a:ln>
            <a:miter lim="800000"/>
            <a:headEnd/>
            <a:tailEnd/>
          </a:ln>
        </p:spPr>
        <p:txBody>
          <a:bodyPr/>
          <a:lstStyle/>
          <a:p>
            <a:fld id="{77214715-0A58-451B-9E63-AC227042C511}" type="slidenum">
              <a:rPr lang="en-US"/>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4036" name="Slide Number Placeholder 3"/>
          <p:cNvSpPr>
            <a:spLocks noGrp="1"/>
          </p:cNvSpPr>
          <p:nvPr>
            <p:ph type="sldNum" sz="quarter" idx="5"/>
          </p:nvPr>
        </p:nvSpPr>
        <p:spPr bwMode="auto">
          <a:noFill/>
          <a:ln>
            <a:miter lim="800000"/>
            <a:headEnd/>
            <a:tailEnd/>
          </a:ln>
        </p:spPr>
        <p:txBody>
          <a:bodyPr/>
          <a:lstStyle/>
          <a:p>
            <a:fld id="{77214715-0A58-451B-9E63-AC227042C511}" type="slidenum">
              <a:rPr lang="en-US"/>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GB" smtClean="0"/>
          </a:p>
        </p:txBody>
      </p:sp>
      <p:sp>
        <p:nvSpPr>
          <p:cNvPr id="56324" name="Slide Number Placeholder 3"/>
          <p:cNvSpPr>
            <a:spLocks noGrp="1"/>
          </p:cNvSpPr>
          <p:nvPr>
            <p:ph type="sldNum" sz="quarter" idx="5"/>
          </p:nvPr>
        </p:nvSpPr>
        <p:spPr bwMode="auto">
          <a:noFill/>
          <a:ln>
            <a:miter lim="800000"/>
            <a:headEnd/>
            <a:tailEnd/>
          </a:ln>
        </p:spPr>
        <p:txBody>
          <a:bodyPr/>
          <a:lstStyle/>
          <a:p>
            <a:fld id="{8FC53E73-BB61-42FB-83BF-77188D2DD12D}" type="slidenum">
              <a:rPr lang="en-US"/>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GB" smtClean="0"/>
          </a:p>
        </p:txBody>
      </p:sp>
      <p:sp>
        <p:nvSpPr>
          <p:cNvPr id="56324" name="Slide Number Placeholder 3"/>
          <p:cNvSpPr>
            <a:spLocks noGrp="1"/>
          </p:cNvSpPr>
          <p:nvPr>
            <p:ph type="sldNum" sz="quarter" idx="5"/>
          </p:nvPr>
        </p:nvSpPr>
        <p:spPr bwMode="auto">
          <a:noFill/>
          <a:ln>
            <a:miter lim="800000"/>
            <a:headEnd/>
            <a:tailEnd/>
          </a:ln>
        </p:spPr>
        <p:txBody>
          <a:bodyPr/>
          <a:lstStyle/>
          <a:p>
            <a:fld id="{8FC53E73-BB61-42FB-83BF-77188D2DD12D}" type="slidenum">
              <a:rPr lang="en-US"/>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endParaRPr lang="en-GB" smtClean="0"/>
          </a:p>
        </p:txBody>
      </p:sp>
      <p:sp>
        <p:nvSpPr>
          <p:cNvPr id="56324" name="Slide Number Placeholder 3"/>
          <p:cNvSpPr>
            <a:spLocks noGrp="1"/>
          </p:cNvSpPr>
          <p:nvPr>
            <p:ph type="sldNum" sz="quarter" idx="5"/>
          </p:nvPr>
        </p:nvSpPr>
        <p:spPr bwMode="auto">
          <a:noFill/>
          <a:ln>
            <a:miter lim="800000"/>
            <a:headEnd/>
            <a:tailEnd/>
          </a:ln>
        </p:spPr>
        <p:txBody>
          <a:bodyPr/>
          <a:lstStyle/>
          <a:p>
            <a:fld id="{8FC53E73-BB61-42FB-83BF-77188D2DD12D}" type="slidenum">
              <a:rPr lang="en-US"/>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98C299D-C879-447C-A235-08FB5C69C05F}" type="slidenum">
              <a:rPr lang="en-US" smtClean="0"/>
              <a:pPr/>
              <a:t>14</a:t>
            </a:fld>
            <a:endParaRPr lang="en-US" smtClean="0"/>
          </a:p>
        </p:txBody>
      </p:sp>
      <p:sp>
        <p:nvSpPr>
          <p:cNvPr id="65539" name="Rectangle 2"/>
          <p:cNvSpPr>
            <a:spLocks noGrp="1" noRot="1" noChangeAspect="1" noChangeArrowheads="1" noTextEdit="1"/>
          </p:cNvSpPr>
          <p:nvPr>
            <p:ph type="sldImg"/>
          </p:nvPr>
        </p:nvSpPr>
        <p:spPr>
          <a:xfrm>
            <a:off x="1144588" y="687388"/>
            <a:ext cx="4570412" cy="3427412"/>
          </a:xfrm>
          <a:ln/>
        </p:spPr>
      </p:sp>
      <p:sp>
        <p:nvSpPr>
          <p:cNvPr id="65540" name="Rectangle 3"/>
          <p:cNvSpPr>
            <a:spLocks noGrp="1" noChangeArrowheads="1"/>
          </p:cNvSpPr>
          <p:nvPr>
            <p:ph type="body" idx="1"/>
          </p:nvPr>
        </p:nvSpPr>
        <p:spPr>
          <a:xfrm>
            <a:off x="685800" y="4344025"/>
            <a:ext cx="5486400" cy="4112926"/>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D8C469-E73B-4C33-97DC-C21121E0360D}" type="datetimeFigureOut">
              <a:rPr lang="en-GB" smtClean="0"/>
              <a:pPr/>
              <a:t>13/03/2012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279C21-60DF-4B45-A475-3A4A1B94E8EC}" type="slidenum">
              <a:rPr lang="en-GB" smtClean="0"/>
              <a:pPr/>
              <a:t>‹#›</a:t>
            </a:fld>
            <a:endParaRPr lang="en-GB"/>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D8C469-E73B-4C33-97DC-C21121E0360D}" type="datetimeFigureOut">
              <a:rPr lang="en-GB" smtClean="0"/>
              <a:pPr/>
              <a:t>13/03/2012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279C21-60DF-4B45-A475-3A4A1B94E8EC}"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avidd.IIED-AD\My Documents\My Pictures\Jamaica Photos - Nov 2010\Gil\IMG_6610.JPG"/>
          <p:cNvPicPr>
            <a:picLocks noChangeAspect="1" noChangeArrowheads="1"/>
          </p:cNvPicPr>
          <p:nvPr/>
        </p:nvPicPr>
        <p:blipFill>
          <a:blip r:embed="rId3" cstate="print">
            <a:lum bright="30000"/>
          </a:blip>
          <a:srcRect l="18113" t="27521" r="9404"/>
          <a:stretch>
            <a:fillRect/>
          </a:stretch>
        </p:blipFill>
        <p:spPr bwMode="auto">
          <a:xfrm>
            <a:off x="0" y="0"/>
            <a:ext cx="9144000" cy="6858000"/>
          </a:xfrm>
          <a:prstGeom prst="rect">
            <a:avLst/>
          </a:prstGeom>
          <a:noFill/>
        </p:spPr>
      </p:pic>
      <p:sp>
        <p:nvSpPr>
          <p:cNvPr id="3" name="Text Box 2"/>
          <p:cNvSpPr txBox="1">
            <a:spLocks noChangeArrowheads="1"/>
          </p:cNvSpPr>
          <p:nvPr/>
        </p:nvSpPr>
        <p:spPr bwMode="auto">
          <a:xfrm>
            <a:off x="106684" y="201414"/>
            <a:ext cx="8713788" cy="923330"/>
          </a:xfrm>
          <a:prstGeom prst="rect">
            <a:avLst/>
          </a:prstGeom>
          <a:noFill/>
          <a:ln w="9525">
            <a:noFill/>
            <a:miter lim="800000"/>
            <a:headEnd/>
            <a:tailEnd/>
          </a:ln>
          <a:effectLst/>
        </p:spPr>
        <p:txBody>
          <a:bodyPr>
            <a:spAutoFit/>
          </a:bodyPr>
          <a:lstStyle/>
          <a:p>
            <a:r>
              <a:rPr lang="en-GB" dirty="0" smtClean="0">
                <a:solidFill>
                  <a:srgbClr val="000066"/>
                </a:solidFill>
                <a:effectLst>
                  <a:outerShdw blurRad="38100" dist="38100" dir="2700000" algn="tl">
                    <a:srgbClr val="C0C0C0"/>
                  </a:outerShdw>
                </a:effectLst>
                <a:latin typeface="Calibri" pitchFamily="34" charset="0"/>
              </a:rPr>
              <a:t>Institute for the Study of the Americas</a:t>
            </a:r>
          </a:p>
          <a:p>
            <a:r>
              <a:rPr lang="en-GB" b="1" dirty="0" smtClean="0">
                <a:solidFill>
                  <a:srgbClr val="000066"/>
                </a:solidFill>
                <a:effectLst>
                  <a:outerShdw blurRad="38100" dist="38100" dir="2700000" algn="tl">
                    <a:srgbClr val="C0C0C0"/>
                  </a:outerShdw>
                </a:effectLst>
                <a:latin typeface="Calibri" pitchFamily="34" charset="0"/>
              </a:rPr>
              <a:t>Fifty Years of Independence: Jamaica’s Development and Impact as a Sovereign State</a:t>
            </a:r>
          </a:p>
          <a:p>
            <a:r>
              <a:rPr lang="en-GB" dirty="0" smtClean="0">
                <a:solidFill>
                  <a:srgbClr val="000066"/>
                </a:solidFill>
                <a:effectLst>
                  <a:outerShdw blurRad="38100" dist="38100" dir="2700000" algn="tl">
                    <a:srgbClr val="C0C0C0"/>
                  </a:outerShdw>
                </a:effectLst>
                <a:latin typeface="Calibri" pitchFamily="34" charset="0"/>
              </a:rPr>
              <a:t>February 10, 2012</a:t>
            </a:r>
            <a:endParaRPr lang="en-US" dirty="0">
              <a:solidFill>
                <a:srgbClr val="000066"/>
              </a:solidFill>
              <a:effectLst>
                <a:outerShdw blurRad="38100" dist="38100" dir="2700000" algn="tl">
                  <a:srgbClr val="C0C0C0"/>
                </a:outerShdw>
              </a:effectLst>
              <a:latin typeface="Calibri" pitchFamily="34" charset="0"/>
            </a:endParaRPr>
          </a:p>
        </p:txBody>
      </p:sp>
      <p:sp>
        <p:nvSpPr>
          <p:cNvPr id="4" name="Text Box 4"/>
          <p:cNvSpPr txBox="1">
            <a:spLocks noChangeArrowheads="1"/>
          </p:cNvSpPr>
          <p:nvPr/>
        </p:nvSpPr>
        <p:spPr bwMode="auto">
          <a:xfrm>
            <a:off x="251520" y="3362216"/>
            <a:ext cx="8713787" cy="1938992"/>
          </a:xfrm>
          <a:prstGeom prst="rect">
            <a:avLst/>
          </a:prstGeom>
          <a:noFill/>
          <a:ln w="9525">
            <a:noFill/>
            <a:miter lim="800000"/>
            <a:headEnd/>
            <a:tailEnd/>
          </a:ln>
          <a:effectLst/>
        </p:spPr>
        <p:txBody>
          <a:bodyPr>
            <a:spAutoFit/>
          </a:bodyPr>
          <a:lstStyle/>
          <a:p>
            <a:pPr algn="ctr"/>
            <a:r>
              <a:rPr lang="en-GB" sz="4000" b="1" dirty="0" smtClean="0">
                <a:solidFill>
                  <a:srgbClr val="000066"/>
                </a:solidFill>
                <a:effectLst>
                  <a:outerShdw blurRad="38100" dist="38100" dir="2700000" algn="tl">
                    <a:srgbClr val="C0C0C0"/>
                  </a:outerShdw>
                </a:effectLst>
                <a:latin typeface="Calibri" pitchFamily="34" charset="0"/>
              </a:rPr>
              <a:t>Jamaica’s Environment in the </a:t>
            </a:r>
            <a:br>
              <a:rPr lang="en-GB" sz="4000" b="1" dirty="0" smtClean="0">
                <a:solidFill>
                  <a:srgbClr val="000066"/>
                </a:solidFill>
                <a:effectLst>
                  <a:outerShdw blurRad="38100" dist="38100" dir="2700000" algn="tl">
                    <a:srgbClr val="C0C0C0"/>
                  </a:outerShdw>
                </a:effectLst>
                <a:latin typeface="Calibri" pitchFamily="34" charset="0"/>
              </a:rPr>
            </a:br>
            <a:r>
              <a:rPr lang="en-GB" sz="4000" b="1" dirty="0" smtClean="0">
                <a:solidFill>
                  <a:srgbClr val="000066"/>
                </a:solidFill>
                <a:effectLst>
                  <a:outerShdw blurRad="38100" dist="38100" dir="2700000" algn="tl">
                    <a:srgbClr val="C0C0C0"/>
                  </a:outerShdw>
                </a:effectLst>
                <a:latin typeface="Calibri" pitchFamily="34" charset="0"/>
              </a:rPr>
              <a:t>Post-Colonial Era: </a:t>
            </a:r>
            <a:endParaRPr lang="en-GB" sz="4000" b="1" dirty="0">
              <a:solidFill>
                <a:srgbClr val="000066"/>
              </a:solidFill>
              <a:effectLst>
                <a:outerShdw blurRad="38100" dist="38100" dir="2700000" algn="tl">
                  <a:srgbClr val="C0C0C0"/>
                </a:outerShdw>
              </a:effectLst>
              <a:latin typeface="Calibri" pitchFamily="34" charset="0"/>
            </a:endParaRPr>
          </a:p>
          <a:p>
            <a:pPr algn="ctr"/>
            <a:r>
              <a:rPr lang="en-GB" sz="1000" b="1" dirty="0">
                <a:solidFill>
                  <a:srgbClr val="000066"/>
                </a:solidFill>
                <a:effectLst>
                  <a:outerShdw blurRad="38100" dist="38100" dir="2700000" algn="tl">
                    <a:srgbClr val="C0C0C0"/>
                  </a:outerShdw>
                </a:effectLst>
                <a:latin typeface="Calibri" pitchFamily="34" charset="0"/>
              </a:rPr>
              <a:t> </a:t>
            </a:r>
            <a:r>
              <a:rPr lang="en-GB" sz="4000" b="1" dirty="0" smtClean="0">
                <a:solidFill>
                  <a:srgbClr val="000066"/>
                </a:solidFill>
                <a:effectLst>
                  <a:outerShdw blurRad="38100" dist="38100" dir="2700000" algn="tl">
                    <a:srgbClr val="C0C0C0"/>
                  </a:outerShdw>
                </a:effectLst>
                <a:latin typeface="Calibri" pitchFamily="34" charset="0"/>
              </a:rPr>
              <a:t>resources, risk(s) and responses</a:t>
            </a:r>
            <a:endParaRPr lang="en-GB" sz="4000" b="1" dirty="0">
              <a:solidFill>
                <a:srgbClr val="000066"/>
              </a:solidFill>
              <a:effectLst>
                <a:outerShdw blurRad="38100" dist="38100" dir="2700000" algn="tl">
                  <a:srgbClr val="C0C0C0"/>
                </a:outerShdw>
              </a:effectLst>
              <a:latin typeface="Calibri" pitchFamily="34" charset="0"/>
            </a:endParaRPr>
          </a:p>
        </p:txBody>
      </p:sp>
      <p:sp>
        <p:nvSpPr>
          <p:cNvPr id="5" name="Text Box 12"/>
          <p:cNvSpPr txBox="1">
            <a:spLocks noChangeArrowheads="1"/>
          </p:cNvSpPr>
          <p:nvPr/>
        </p:nvSpPr>
        <p:spPr bwMode="auto">
          <a:xfrm>
            <a:off x="179512" y="5653697"/>
            <a:ext cx="8713787" cy="1015663"/>
          </a:xfrm>
          <a:prstGeom prst="rect">
            <a:avLst/>
          </a:prstGeom>
          <a:noFill/>
          <a:ln w="9525">
            <a:noFill/>
            <a:miter lim="800000"/>
            <a:headEnd/>
            <a:tailEnd/>
          </a:ln>
          <a:effectLst/>
        </p:spPr>
        <p:txBody>
          <a:bodyPr>
            <a:spAutoFit/>
          </a:bodyPr>
          <a:lstStyle/>
          <a:p>
            <a:pPr algn="ctr"/>
            <a:r>
              <a:rPr lang="en-GB" sz="2400" b="1" dirty="0">
                <a:solidFill>
                  <a:srgbClr val="000066"/>
                </a:solidFill>
                <a:effectLst>
                  <a:outerShdw blurRad="38100" dist="38100" dir="2700000" algn="tl">
                    <a:srgbClr val="C0C0C0"/>
                  </a:outerShdw>
                </a:effectLst>
                <a:latin typeface="Calibri" pitchFamily="34" charset="0"/>
              </a:rPr>
              <a:t>Dr David Dodman</a:t>
            </a:r>
          </a:p>
          <a:p>
            <a:pPr algn="ctr"/>
            <a:r>
              <a:rPr lang="en-GB" dirty="0" smtClean="0">
                <a:solidFill>
                  <a:srgbClr val="000066"/>
                </a:solidFill>
                <a:effectLst>
                  <a:outerShdw blurRad="38100" dist="38100" dir="2700000" algn="tl">
                    <a:srgbClr val="C0C0C0"/>
                  </a:outerShdw>
                </a:effectLst>
                <a:latin typeface="Calibri" pitchFamily="34" charset="0"/>
              </a:rPr>
              <a:t>International </a:t>
            </a:r>
            <a:r>
              <a:rPr lang="en-GB" dirty="0">
                <a:solidFill>
                  <a:srgbClr val="000066"/>
                </a:solidFill>
                <a:effectLst>
                  <a:outerShdw blurRad="38100" dist="38100" dir="2700000" algn="tl">
                    <a:srgbClr val="C0C0C0"/>
                  </a:outerShdw>
                </a:effectLst>
                <a:latin typeface="Calibri" pitchFamily="34" charset="0"/>
              </a:rPr>
              <a:t>Institute for Environment and Development</a:t>
            </a:r>
          </a:p>
          <a:p>
            <a:pPr algn="ctr"/>
            <a:r>
              <a:rPr lang="en-GB" dirty="0">
                <a:solidFill>
                  <a:srgbClr val="000066"/>
                </a:solidFill>
                <a:effectLst>
                  <a:outerShdw blurRad="38100" dist="38100" dir="2700000" algn="tl">
                    <a:srgbClr val="C0C0C0"/>
                  </a:outerShdw>
                </a:effectLst>
                <a:latin typeface="Calibri" pitchFamily="34" charset="0"/>
              </a:rPr>
              <a:t>david.dodman@iied.org </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SCF1266.jpg"/>
          <p:cNvPicPr>
            <a:picLocks noChangeAspect="1"/>
          </p:cNvPicPr>
          <p:nvPr/>
        </p:nvPicPr>
        <p:blipFill>
          <a:blip r:embed="rId3" cstate="print">
            <a:lum bright="30000"/>
          </a:blip>
          <a:srcRect l="8" r="8"/>
          <a:stretch>
            <a:fillRect/>
          </a:stretch>
        </p:blipFill>
        <p:spPr bwMode="auto">
          <a:xfrm>
            <a:off x="0" y="0"/>
            <a:ext cx="9147175" cy="6858000"/>
          </a:xfrm>
          <a:prstGeom prst="rect">
            <a:avLst/>
          </a:prstGeom>
          <a:noFill/>
          <a:ln w="25400">
            <a:noFill/>
            <a:miter lim="800000"/>
            <a:headEnd/>
            <a:tailEnd/>
          </a:ln>
        </p:spPr>
      </p:pic>
      <p:sp>
        <p:nvSpPr>
          <p:cNvPr id="3" name="Rectangle 3"/>
          <p:cNvSpPr>
            <a:spLocks noChangeArrowheads="1"/>
          </p:cNvSpPr>
          <p:nvPr/>
        </p:nvSpPr>
        <p:spPr bwMode="auto">
          <a:xfrm>
            <a:off x="539552" y="836712"/>
            <a:ext cx="8101012" cy="5062924"/>
          </a:xfrm>
          <a:prstGeom prst="rect">
            <a:avLst/>
          </a:prstGeom>
          <a:solidFill>
            <a:srgbClr val="CCFFFF">
              <a:alpha val="50000"/>
            </a:srgbClr>
          </a:solidFill>
          <a:ln w="19050">
            <a:solidFill>
              <a:srgbClr val="848CCE"/>
            </a:solidFill>
            <a:miter lim="800000"/>
            <a:headEnd/>
            <a:tailEnd/>
          </a:ln>
          <a:effectLst/>
        </p:spPr>
        <p:txBody>
          <a:bodyPr anchor="ctr">
            <a:spAutoFit/>
          </a:bodyPr>
          <a:lstStyle/>
          <a:p>
            <a:pPr>
              <a:spcBef>
                <a:spcPts val="1800"/>
              </a:spcBef>
              <a:tabLst>
                <a:tab pos="228600" algn="l"/>
              </a:tabLst>
              <a:defRPr/>
            </a:pPr>
            <a:r>
              <a:rPr lang="en-GB" sz="3000" b="1" dirty="0" smtClean="0">
                <a:solidFill>
                  <a:srgbClr val="000066"/>
                </a:solidFill>
                <a:latin typeface="Calibri" pitchFamily="34" charset="0"/>
              </a:rPr>
              <a:t>Climate change: the bad news</a:t>
            </a:r>
          </a:p>
          <a:p>
            <a:pPr>
              <a:spcBef>
                <a:spcPts val="1800"/>
              </a:spcBef>
              <a:tabLst>
                <a:tab pos="228600" algn="l"/>
              </a:tabLst>
              <a:defRPr/>
            </a:pPr>
            <a:r>
              <a:rPr lang="en-GB" sz="3000" u="sng" dirty="0" smtClean="0">
                <a:solidFill>
                  <a:srgbClr val="000066"/>
                </a:solidFill>
                <a:latin typeface="Calibri" pitchFamily="34" charset="0"/>
              </a:rPr>
              <a:t>Increased losses</a:t>
            </a:r>
            <a:r>
              <a:rPr lang="en-GB" sz="3000" dirty="0" smtClean="0">
                <a:solidFill>
                  <a:srgbClr val="000066"/>
                </a:solidFill>
                <a:latin typeface="Calibri" pitchFamily="34" charset="0"/>
              </a:rPr>
              <a:t> from hurricanes expected due to population growth and increased property values</a:t>
            </a:r>
          </a:p>
          <a:p>
            <a:pPr>
              <a:spcBef>
                <a:spcPts val="1800"/>
              </a:spcBef>
              <a:tabLst>
                <a:tab pos="228600" algn="l"/>
              </a:tabLst>
              <a:defRPr/>
            </a:pPr>
            <a:r>
              <a:rPr lang="en-GB" sz="3200" dirty="0" smtClean="0">
                <a:solidFill>
                  <a:srgbClr val="000066"/>
                </a:solidFill>
              </a:rPr>
              <a:t>“Small islands have characteristics that make them </a:t>
            </a:r>
            <a:r>
              <a:rPr lang="en-GB" sz="3200" u="sng" dirty="0" smtClean="0">
                <a:solidFill>
                  <a:srgbClr val="000066"/>
                </a:solidFill>
              </a:rPr>
              <a:t>especially vulnerable</a:t>
            </a:r>
            <a:r>
              <a:rPr lang="en-GB" sz="3200" dirty="0" smtClean="0">
                <a:solidFill>
                  <a:srgbClr val="000066"/>
                </a:solidFill>
              </a:rPr>
              <a:t> to the effects of climate change, sea-level rise and extreme weather- climate- and ocean-related events.”</a:t>
            </a:r>
            <a:endParaRPr lang="en-GB" sz="3000" b="1" dirty="0">
              <a:solidFill>
                <a:srgbClr val="000066"/>
              </a:solidFill>
              <a:latin typeface="Calibri" pitchFamily="34" charset="0"/>
            </a:endParaRPr>
          </a:p>
          <a:p>
            <a:pPr>
              <a:spcBef>
                <a:spcPts val="1800"/>
              </a:spcBef>
              <a:tabLst>
                <a:tab pos="228600" algn="l"/>
              </a:tabLst>
              <a:defRPr/>
            </a:pPr>
            <a:r>
              <a:rPr lang="en-GB" sz="3000" i="1" dirty="0" smtClean="0">
                <a:solidFill>
                  <a:srgbClr val="000066"/>
                </a:solidFill>
                <a:latin typeface="Calibri" pitchFamily="34" charset="0"/>
              </a:rPr>
              <a:t>[preliminary conclusion from IPCC Fifth Assessment Report]</a:t>
            </a:r>
            <a:endParaRPr lang="en-US" sz="2400" i="1" dirty="0">
              <a:solidFill>
                <a:srgbClr val="00006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50825" y="240829"/>
            <a:ext cx="8281615" cy="646331"/>
          </a:xfrm>
          <a:prstGeom prst="rect">
            <a:avLst/>
          </a:prstGeom>
          <a:noFill/>
          <a:ln w="9525">
            <a:noFill/>
            <a:miter lim="800000"/>
            <a:headEnd/>
            <a:tailEnd/>
          </a:ln>
          <a:effectLst/>
        </p:spPr>
        <p:txBody>
          <a:bodyPr wrap="square">
            <a:spAutoFit/>
          </a:bodyPr>
          <a:lstStyle/>
          <a:p>
            <a:pPr>
              <a:defRPr/>
            </a:pPr>
            <a:r>
              <a:rPr lang="en-GB" sz="3600" b="1" dirty="0" smtClean="0">
                <a:solidFill>
                  <a:srgbClr val="000066"/>
                </a:solidFill>
                <a:effectLst>
                  <a:outerShdw blurRad="38100" dist="38100" dir="2700000" algn="tl">
                    <a:srgbClr val="C0C0C0"/>
                  </a:outerShdw>
                </a:effectLst>
                <a:latin typeface="Calibri" pitchFamily="34" charset="0"/>
              </a:rPr>
              <a:t>Responding to Environmental Challenges </a:t>
            </a:r>
            <a:endParaRPr lang="en-GB" sz="3600" b="1" dirty="0">
              <a:solidFill>
                <a:srgbClr val="000066"/>
              </a:solidFill>
              <a:effectLst>
                <a:outerShdw blurRad="38100" dist="38100" dir="2700000" algn="tl">
                  <a:srgbClr val="C0C0C0"/>
                </a:outerShdw>
              </a:effectLst>
              <a:latin typeface="Calibri" pitchFamily="34" charset="0"/>
            </a:endParaRPr>
          </a:p>
        </p:txBody>
      </p:sp>
      <p:sp>
        <p:nvSpPr>
          <p:cNvPr id="11" name="Text Box 6"/>
          <p:cNvSpPr txBox="1">
            <a:spLocks noChangeArrowheads="1"/>
          </p:cNvSpPr>
          <p:nvPr/>
        </p:nvSpPr>
        <p:spPr bwMode="auto">
          <a:xfrm>
            <a:off x="251520" y="1169744"/>
            <a:ext cx="8497887" cy="3339376"/>
          </a:xfrm>
          <a:prstGeom prst="rect">
            <a:avLst/>
          </a:prstGeom>
          <a:noFill/>
          <a:ln w="9525">
            <a:noFill/>
            <a:miter lim="800000"/>
            <a:headEnd/>
            <a:tailEnd/>
          </a:ln>
          <a:effectLst/>
        </p:spPr>
        <p:txBody>
          <a:bodyPr>
            <a:spAutoFit/>
          </a:bodyPr>
          <a:lstStyle/>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Research and academic responses:</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 </a:t>
            </a:r>
            <a:r>
              <a:rPr lang="en-GB" sz="2800" i="1" dirty="0" smtClean="0">
                <a:solidFill>
                  <a:srgbClr val="000066"/>
                </a:solidFill>
                <a:effectLst>
                  <a:outerShdw blurRad="38100" dist="38100" dir="2700000" algn="tl">
                    <a:srgbClr val="C0C0C0"/>
                  </a:outerShdw>
                </a:effectLst>
                <a:latin typeface="Calibri" pitchFamily="34" charset="0"/>
              </a:rPr>
              <a:t>understanding the challenges</a:t>
            </a:r>
            <a:r>
              <a:rPr lang="en-GB" sz="2800" dirty="0" smtClean="0">
                <a:solidFill>
                  <a:srgbClr val="000066"/>
                </a:solidFill>
                <a:effectLst>
                  <a:outerShdw blurRad="38100" dist="38100" dir="2700000" algn="tl">
                    <a:srgbClr val="C0C0C0"/>
                  </a:outerShdw>
                </a:effectLst>
                <a:latin typeface="Calibri" pitchFamily="34" charset="0"/>
              </a:rPr>
              <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 </a:t>
            </a:r>
            <a:r>
              <a:rPr lang="en-GB" sz="2800" i="1" dirty="0" smtClean="0">
                <a:solidFill>
                  <a:srgbClr val="000066"/>
                </a:solidFill>
                <a:effectLst>
                  <a:outerShdw blurRad="38100" dist="38100" dir="2700000" algn="tl">
                    <a:srgbClr val="C0C0C0"/>
                  </a:outerShdw>
                </a:effectLst>
                <a:latin typeface="Calibri" pitchFamily="34" charset="0"/>
              </a:rPr>
              <a:t>training committed cadre of professionals</a:t>
            </a:r>
            <a:endParaRPr lang="en-GB" sz="2800" dirty="0" smtClean="0">
              <a:solidFill>
                <a:srgbClr val="000066"/>
              </a:solidFill>
              <a:effectLst>
                <a:outerShdw blurRad="38100" dist="38100" dir="2700000" algn="tl">
                  <a:srgbClr val="C0C0C0"/>
                </a:outerShdw>
              </a:effectLst>
              <a:latin typeface="Calibri" pitchFamily="34" charset="0"/>
            </a:endParaRPr>
          </a:p>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Policy responses:</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 </a:t>
            </a:r>
            <a:r>
              <a:rPr lang="en-GB" sz="2800" i="1" dirty="0" smtClean="0">
                <a:solidFill>
                  <a:srgbClr val="000066"/>
                </a:solidFill>
                <a:effectLst>
                  <a:outerShdw blurRad="38100" dist="38100" dir="2700000" algn="tl">
                    <a:srgbClr val="C0C0C0"/>
                  </a:outerShdw>
                </a:effectLst>
                <a:latin typeface="Calibri" pitchFamily="34" charset="0"/>
              </a:rPr>
              <a:t>strengthening of institutions</a:t>
            </a:r>
            <a:r>
              <a:rPr lang="en-GB" sz="2800" dirty="0" smtClean="0">
                <a:solidFill>
                  <a:srgbClr val="000066"/>
                </a:solidFill>
                <a:effectLst>
                  <a:outerShdw blurRad="38100" dist="38100" dir="2700000" algn="tl">
                    <a:srgbClr val="C0C0C0"/>
                  </a:outerShdw>
                </a:effectLst>
                <a:latin typeface="Calibri" pitchFamily="34" charset="0"/>
              </a:rPr>
              <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 </a:t>
            </a:r>
            <a:r>
              <a:rPr lang="en-GB" sz="2800" i="1" dirty="0" smtClean="0">
                <a:solidFill>
                  <a:srgbClr val="000066"/>
                </a:solidFill>
                <a:effectLst>
                  <a:outerShdw blurRad="38100" dist="38100" dir="2700000" algn="tl">
                    <a:srgbClr val="C0C0C0"/>
                  </a:outerShdw>
                </a:effectLst>
                <a:latin typeface="Calibri" pitchFamily="34" charset="0"/>
              </a:rPr>
              <a:t>implementation of policies </a:t>
            </a:r>
            <a:br>
              <a:rPr lang="en-GB" sz="2800" i="1" dirty="0" smtClean="0">
                <a:solidFill>
                  <a:srgbClr val="000066"/>
                </a:solidFill>
                <a:effectLst>
                  <a:outerShdw blurRad="38100" dist="38100" dir="2700000" algn="tl">
                    <a:srgbClr val="C0C0C0"/>
                  </a:outerShdw>
                </a:effectLst>
                <a:latin typeface="Calibri" pitchFamily="34" charset="0"/>
              </a:rPr>
            </a:br>
            <a:r>
              <a:rPr lang="en-GB" sz="2800" i="1" dirty="0" smtClean="0">
                <a:solidFill>
                  <a:srgbClr val="000066"/>
                </a:solidFill>
                <a:effectLst>
                  <a:outerShdw blurRad="38100" dist="38100" dir="2700000" algn="tl">
                    <a:srgbClr val="C0C0C0"/>
                  </a:outerShdw>
                </a:effectLst>
                <a:latin typeface="Calibri" pitchFamily="34" charset="0"/>
              </a:rPr>
              <a:t>	- the role of civil society</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50825" y="163513"/>
            <a:ext cx="8353623" cy="1077218"/>
          </a:xfrm>
          <a:prstGeom prst="rect">
            <a:avLst/>
          </a:prstGeom>
          <a:noFill/>
          <a:ln w="9525">
            <a:noFill/>
            <a:miter lim="800000"/>
            <a:headEnd/>
            <a:tailEnd/>
          </a:ln>
          <a:effectLst/>
        </p:spPr>
        <p:txBody>
          <a:bodyPr wrap="square">
            <a:spAutoFit/>
          </a:bodyPr>
          <a:lstStyle/>
          <a:p>
            <a:pPr>
              <a:defRPr/>
            </a:pPr>
            <a:r>
              <a:rPr lang="en-GB" sz="2800" b="1" dirty="0" smtClean="0">
                <a:solidFill>
                  <a:srgbClr val="000066"/>
                </a:solidFill>
                <a:effectLst>
                  <a:outerShdw blurRad="38100" dist="38100" dir="2700000" algn="tl">
                    <a:srgbClr val="C0C0C0"/>
                  </a:outerShdw>
                </a:effectLst>
                <a:latin typeface="Calibri" pitchFamily="34" charset="0"/>
              </a:rPr>
              <a:t>Climate Change</a:t>
            </a:r>
            <a:r>
              <a:rPr lang="en-GB" sz="3600" b="1" dirty="0" smtClean="0">
                <a:solidFill>
                  <a:srgbClr val="000066"/>
                </a:solidFill>
                <a:effectLst>
                  <a:outerShdw blurRad="38100" dist="38100" dir="2700000" algn="tl">
                    <a:srgbClr val="C0C0C0"/>
                  </a:outerShdw>
                </a:effectLst>
                <a:latin typeface="Calibri" pitchFamily="34" charset="0"/>
              </a:rPr>
              <a:t/>
            </a:r>
            <a:br>
              <a:rPr lang="en-GB" sz="3600" b="1" dirty="0" smtClean="0">
                <a:solidFill>
                  <a:srgbClr val="000066"/>
                </a:solidFill>
                <a:effectLst>
                  <a:outerShdw blurRad="38100" dist="38100" dir="2700000" algn="tl">
                    <a:srgbClr val="C0C0C0"/>
                  </a:outerShdw>
                </a:effectLst>
                <a:latin typeface="Calibri" pitchFamily="34" charset="0"/>
              </a:rPr>
            </a:br>
            <a:r>
              <a:rPr lang="en-GB" sz="3600" b="1" dirty="0" smtClean="0">
                <a:solidFill>
                  <a:srgbClr val="000066"/>
                </a:solidFill>
                <a:effectLst>
                  <a:outerShdw blurRad="38100" dist="38100" dir="2700000" algn="tl">
                    <a:srgbClr val="C0C0C0"/>
                  </a:outerShdw>
                </a:effectLst>
                <a:latin typeface="Calibri" pitchFamily="34" charset="0"/>
              </a:rPr>
              <a:t>Principles for Adaptation (and Mitigation)</a:t>
            </a:r>
            <a:endParaRPr lang="en-GB" sz="3600" b="1" dirty="0">
              <a:solidFill>
                <a:srgbClr val="000066"/>
              </a:solidFill>
              <a:effectLst>
                <a:outerShdw blurRad="38100" dist="38100" dir="2700000" algn="tl">
                  <a:srgbClr val="C0C0C0"/>
                </a:outerShdw>
              </a:effectLst>
              <a:latin typeface="Calibri" pitchFamily="34" charset="0"/>
            </a:endParaRPr>
          </a:p>
        </p:txBody>
      </p:sp>
      <p:sp>
        <p:nvSpPr>
          <p:cNvPr id="11" name="Text Box 6"/>
          <p:cNvSpPr txBox="1">
            <a:spLocks noChangeArrowheads="1"/>
          </p:cNvSpPr>
          <p:nvPr/>
        </p:nvSpPr>
        <p:spPr bwMode="auto">
          <a:xfrm>
            <a:off x="251520" y="1430076"/>
            <a:ext cx="8497887" cy="3797963"/>
          </a:xfrm>
          <a:prstGeom prst="rect">
            <a:avLst/>
          </a:prstGeom>
          <a:noFill/>
          <a:ln w="9525">
            <a:noFill/>
            <a:miter lim="800000"/>
            <a:headEnd/>
            <a:tailEnd/>
          </a:ln>
          <a:effectLst/>
        </p:spPr>
        <p:txBody>
          <a:bodyPr>
            <a:spAutoFit/>
          </a:bodyPr>
          <a:lstStyle/>
          <a:p>
            <a:pPr>
              <a:spcBef>
                <a:spcPct val="20000"/>
              </a:spcBef>
              <a:buFontTx/>
              <a:buChar char="•"/>
              <a:defRPr/>
            </a:pPr>
            <a:r>
              <a:rPr lang="en-GB" sz="2800" dirty="0">
                <a:solidFill>
                  <a:srgbClr val="000066"/>
                </a:solidFill>
                <a:effectLst>
                  <a:outerShdw blurRad="38100" dist="38100" dir="2700000" algn="tl">
                    <a:srgbClr val="C0C0C0"/>
                  </a:outerShdw>
                </a:effectLst>
                <a:latin typeface="Calibri" pitchFamily="34" charset="0"/>
              </a:rPr>
              <a:t> 	</a:t>
            </a:r>
            <a:r>
              <a:rPr lang="en-GB" sz="2800" dirty="0" smtClean="0">
                <a:solidFill>
                  <a:srgbClr val="000066"/>
                </a:solidFill>
                <a:effectLst>
                  <a:outerShdw blurRad="38100" dist="38100" dir="2700000" algn="tl">
                    <a:srgbClr val="C0C0C0"/>
                  </a:outerShdw>
                </a:effectLst>
                <a:latin typeface="Calibri" pitchFamily="34" charset="0"/>
              </a:rPr>
              <a:t>Low-regrets options that reduce exposure and  	vulnerability across a range of hazard trends</a:t>
            </a:r>
          </a:p>
          <a:p>
            <a:pPr>
              <a:spcBef>
                <a:spcPct val="200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Adoption and enforcement of improved building 	codes</a:t>
            </a:r>
          </a:p>
          <a:p>
            <a:pPr>
              <a:spcBef>
                <a:spcPct val="200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Improved forecasting capacity and implementation 	of improved early warning systems</a:t>
            </a:r>
          </a:p>
          <a:p>
            <a:pPr>
              <a:spcBef>
                <a:spcPct val="200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Emphasizing adaptive management involving 	learning and flexibility </a:t>
            </a:r>
            <a:endParaRPr lang="en-GB" sz="2800" dirty="0">
              <a:solidFill>
                <a:srgbClr val="000066"/>
              </a:solidFill>
              <a:effectLst>
                <a:outerShdw blurRad="38100" dist="38100" dir="2700000" algn="tl">
                  <a:srgbClr val="C0C0C0"/>
                </a:outerShdw>
              </a:effectLst>
              <a:latin typeface="Calibri" pitchFamily="34" charset="0"/>
            </a:endParaRPr>
          </a:p>
        </p:txBody>
      </p:sp>
      <p:sp>
        <p:nvSpPr>
          <p:cNvPr id="12" name="Rectangle 11"/>
          <p:cNvSpPr/>
          <p:nvPr/>
        </p:nvSpPr>
        <p:spPr>
          <a:xfrm>
            <a:off x="323528" y="5445224"/>
            <a:ext cx="8424936" cy="1200329"/>
          </a:xfrm>
          <a:prstGeom prst="rect">
            <a:avLst/>
          </a:prstGeom>
        </p:spPr>
        <p:txBody>
          <a:bodyPr wrap="square">
            <a:spAutoFit/>
          </a:bodyPr>
          <a:lstStyle/>
          <a:p>
            <a:r>
              <a:rPr lang="en-GB" dirty="0" smtClean="0">
                <a:solidFill>
                  <a:srgbClr val="000066"/>
                </a:solidFill>
              </a:rPr>
              <a:t>Intergovernmental Panel on Climate Change (IPCC) (2012). ‘Summary </a:t>
            </a:r>
            <a:r>
              <a:rPr lang="en-GB" dirty="0">
                <a:solidFill>
                  <a:srgbClr val="000066"/>
                </a:solidFill>
              </a:rPr>
              <a:t>for </a:t>
            </a:r>
            <a:r>
              <a:rPr lang="en-GB" dirty="0" smtClean="0">
                <a:solidFill>
                  <a:srgbClr val="000066"/>
                </a:solidFill>
              </a:rPr>
              <a:t>Policymakers’. In Field C</a:t>
            </a:r>
            <a:r>
              <a:rPr lang="en-GB" i="1" dirty="0" smtClean="0">
                <a:solidFill>
                  <a:srgbClr val="000066"/>
                </a:solidFill>
              </a:rPr>
              <a:t> et al. Managing </a:t>
            </a:r>
            <a:r>
              <a:rPr lang="en-GB" i="1" dirty="0">
                <a:solidFill>
                  <a:srgbClr val="000066"/>
                </a:solidFill>
              </a:rPr>
              <a:t>the Risks of Extreme Events and Disasters to </a:t>
            </a:r>
            <a:r>
              <a:rPr lang="en-GB" i="1" dirty="0" smtClean="0">
                <a:solidFill>
                  <a:srgbClr val="000066"/>
                </a:solidFill>
              </a:rPr>
              <a:t>Advance Climate Change Adaptation</a:t>
            </a:r>
            <a:r>
              <a:rPr lang="en-GB" dirty="0" smtClean="0">
                <a:solidFill>
                  <a:srgbClr val="000066"/>
                </a:solidFill>
              </a:rPr>
              <a:t>. Special </a:t>
            </a:r>
            <a:r>
              <a:rPr lang="en-GB" dirty="0">
                <a:solidFill>
                  <a:srgbClr val="000066"/>
                </a:solidFill>
              </a:rPr>
              <a:t>Report of Working </a:t>
            </a:r>
            <a:r>
              <a:rPr lang="en-GB" dirty="0" smtClean="0">
                <a:solidFill>
                  <a:srgbClr val="000066"/>
                </a:solidFill>
              </a:rPr>
              <a:t>Groups I </a:t>
            </a:r>
            <a:r>
              <a:rPr lang="en-GB" dirty="0">
                <a:solidFill>
                  <a:srgbClr val="000066"/>
                </a:solidFill>
              </a:rPr>
              <a:t>and II of the Intergovernmental Panel on Climate </a:t>
            </a:r>
            <a:r>
              <a:rPr lang="en-GB" dirty="0" smtClean="0">
                <a:solidFill>
                  <a:srgbClr val="000066"/>
                </a:solidFill>
              </a:rPr>
              <a:t>Change</a:t>
            </a:r>
            <a:r>
              <a:rPr lang="nn-NO" dirty="0" smtClean="0">
                <a:solidFill>
                  <a:srgbClr val="000066"/>
                </a:solidFill>
              </a:rPr>
              <a:t>.</a:t>
            </a:r>
            <a:endParaRPr lang="en-GB"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250825" y="240829"/>
            <a:ext cx="8281615" cy="646331"/>
          </a:xfrm>
          <a:prstGeom prst="rect">
            <a:avLst/>
          </a:prstGeom>
          <a:noFill/>
          <a:ln w="9525">
            <a:noFill/>
            <a:miter lim="800000"/>
            <a:headEnd/>
            <a:tailEnd/>
          </a:ln>
          <a:effectLst/>
        </p:spPr>
        <p:txBody>
          <a:bodyPr wrap="square">
            <a:spAutoFit/>
          </a:bodyPr>
          <a:lstStyle/>
          <a:p>
            <a:pPr>
              <a:defRPr/>
            </a:pPr>
            <a:r>
              <a:rPr lang="en-GB" sz="3600" b="1" dirty="0" smtClean="0">
                <a:solidFill>
                  <a:srgbClr val="000066"/>
                </a:solidFill>
                <a:effectLst>
                  <a:outerShdw blurRad="38100" dist="38100" dir="2700000" algn="tl">
                    <a:srgbClr val="C0C0C0"/>
                  </a:outerShdw>
                </a:effectLst>
                <a:latin typeface="Calibri" pitchFamily="34" charset="0"/>
              </a:rPr>
              <a:t>Ongoing Environmental Challenges </a:t>
            </a:r>
            <a:endParaRPr lang="en-GB" sz="3600" b="1" dirty="0">
              <a:solidFill>
                <a:srgbClr val="000066"/>
              </a:solidFill>
              <a:effectLst>
                <a:outerShdw blurRad="38100" dist="38100" dir="2700000" algn="tl">
                  <a:srgbClr val="C0C0C0"/>
                </a:outerShdw>
              </a:effectLst>
              <a:latin typeface="Calibri" pitchFamily="34" charset="0"/>
            </a:endParaRPr>
          </a:p>
        </p:txBody>
      </p:sp>
      <p:sp>
        <p:nvSpPr>
          <p:cNvPr id="11" name="Text Box 6"/>
          <p:cNvSpPr txBox="1">
            <a:spLocks noChangeArrowheads="1"/>
          </p:cNvSpPr>
          <p:nvPr/>
        </p:nvSpPr>
        <p:spPr bwMode="auto">
          <a:xfrm>
            <a:off x="251520" y="1169744"/>
            <a:ext cx="8497887" cy="4893647"/>
          </a:xfrm>
          <a:prstGeom prst="rect">
            <a:avLst/>
          </a:prstGeom>
          <a:noFill/>
          <a:ln w="9525">
            <a:noFill/>
            <a:miter lim="800000"/>
            <a:headEnd/>
            <a:tailEnd/>
          </a:ln>
          <a:effectLst/>
        </p:spPr>
        <p:txBody>
          <a:bodyPr>
            <a:spAutoFit/>
          </a:bodyPr>
          <a:lstStyle/>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changing patterns of risk: </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a:t>
            </a:r>
            <a:r>
              <a:rPr lang="en-GB" sz="2800" i="1" dirty="0" smtClean="0">
                <a:solidFill>
                  <a:srgbClr val="000066"/>
                </a:solidFill>
                <a:effectLst>
                  <a:outerShdw blurRad="38100" dist="38100" dir="2700000" algn="tl">
                    <a:srgbClr val="C0C0C0"/>
                  </a:outerShdw>
                </a:effectLst>
                <a:latin typeface="Calibri" pitchFamily="34" charset="0"/>
              </a:rPr>
              <a:t>climate change</a:t>
            </a:r>
          </a:p>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patterns of development: </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a:t>
            </a:r>
            <a:r>
              <a:rPr lang="en-GB" sz="2800" i="1" dirty="0" smtClean="0">
                <a:solidFill>
                  <a:srgbClr val="000066"/>
                </a:solidFill>
                <a:effectLst>
                  <a:outerShdw blurRad="38100" dist="38100" dir="2700000" algn="tl">
                    <a:srgbClr val="C0C0C0"/>
                  </a:outerShdw>
                </a:effectLst>
                <a:latin typeface="Calibri" pitchFamily="34" charset="0"/>
              </a:rPr>
              <a:t>ongoing ‘growth’ </a:t>
            </a:r>
            <a:r>
              <a:rPr lang="en-GB" sz="2800" i="1" dirty="0" err="1" smtClean="0">
                <a:solidFill>
                  <a:srgbClr val="000066"/>
                </a:solidFill>
                <a:effectLst>
                  <a:outerShdw blurRad="38100" dist="38100" dir="2700000" algn="tl">
                    <a:srgbClr val="C0C0C0"/>
                  </a:outerShdw>
                </a:effectLst>
                <a:latin typeface="Calibri" pitchFamily="34" charset="0"/>
              </a:rPr>
              <a:t>vs</a:t>
            </a:r>
            <a:r>
              <a:rPr lang="en-GB" sz="2800" i="1" dirty="0" smtClean="0">
                <a:solidFill>
                  <a:srgbClr val="000066"/>
                </a:solidFill>
                <a:effectLst>
                  <a:outerShdw blurRad="38100" dist="38100" dir="2700000" algn="tl">
                    <a:srgbClr val="C0C0C0"/>
                  </a:outerShdw>
                </a:effectLst>
                <a:latin typeface="Calibri" pitchFamily="34" charset="0"/>
              </a:rPr>
              <a:t> ‘environment’ tensions;</a:t>
            </a:r>
            <a:br>
              <a:rPr lang="en-GB" sz="2800" i="1" dirty="0" smtClean="0">
                <a:solidFill>
                  <a:srgbClr val="000066"/>
                </a:solidFill>
                <a:effectLst>
                  <a:outerShdw blurRad="38100" dist="38100" dir="2700000" algn="tl">
                    <a:srgbClr val="C0C0C0"/>
                  </a:outerShdw>
                </a:effectLst>
                <a:latin typeface="Calibri" pitchFamily="34" charset="0"/>
              </a:rPr>
            </a:br>
            <a:r>
              <a:rPr lang="en-GB" sz="2800" i="1" dirty="0" smtClean="0">
                <a:solidFill>
                  <a:srgbClr val="000066"/>
                </a:solidFill>
                <a:effectLst>
                  <a:outerShdw blurRad="38100" dist="38100" dir="2700000" algn="tl">
                    <a:srgbClr val="C0C0C0"/>
                  </a:outerShdw>
                </a:effectLst>
                <a:latin typeface="Calibri" pitchFamily="34" charset="0"/>
              </a:rPr>
              <a:t>	patterns of tourism development</a:t>
            </a:r>
          </a:p>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government priorities:</a:t>
            </a:r>
            <a:br>
              <a:rPr lang="en-GB" sz="2800" dirty="0" smtClean="0">
                <a:solidFill>
                  <a:srgbClr val="000066"/>
                </a:solidFill>
                <a:effectLst>
                  <a:outerShdw blurRad="38100" dist="38100" dir="2700000" algn="tl">
                    <a:srgbClr val="C0C0C0"/>
                  </a:outerShdw>
                </a:effectLst>
                <a:latin typeface="Calibri" pitchFamily="34" charset="0"/>
              </a:rPr>
            </a:br>
            <a:r>
              <a:rPr lang="en-GB" sz="2800" dirty="0" smtClean="0">
                <a:solidFill>
                  <a:srgbClr val="000066"/>
                </a:solidFill>
                <a:effectLst>
                  <a:outerShdw blurRad="38100" dist="38100" dir="2700000" algn="tl">
                    <a:srgbClr val="C0C0C0"/>
                  </a:outerShdw>
                </a:effectLst>
                <a:latin typeface="Calibri" pitchFamily="34" charset="0"/>
              </a:rPr>
              <a:t>	</a:t>
            </a:r>
            <a:r>
              <a:rPr lang="en-GB" sz="2800" i="1" dirty="0" smtClean="0">
                <a:solidFill>
                  <a:srgbClr val="000066"/>
                </a:solidFill>
                <a:effectLst>
                  <a:outerShdw blurRad="38100" dist="38100" dir="2700000" algn="tl">
                    <a:srgbClr val="C0C0C0"/>
                  </a:outerShdw>
                </a:effectLst>
                <a:latin typeface="Calibri" pitchFamily="34" charset="0"/>
              </a:rPr>
              <a:t>environment rarely seen as immediate need</a:t>
            </a:r>
          </a:p>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institutional abilities and resources</a:t>
            </a:r>
          </a:p>
          <a:p>
            <a:pPr>
              <a:spcBef>
                <a:spcPts val="1800"/>
              </a:spcBef>
              <a:buFontTx/>
              <a:buChar char="•"/>
              <a:defRPr/>
            </a:pPr>
            <a:r>
              <a:rPr lang="en-GB" sz="2800" dirty="0" smtClean="0">
                <a:solidFill>
                  <a:srgbClr val="000066"/>
                </a:solidFill>
                <a:effectLst>
                  <a:outerShdw blurRad="38100" dist="38100" dir="2700000" algn="tl">
                    <a:srgbClr val="C0C0C0"/>
                  </a:outerShdw>
                </a:effectLst>
                <a:latin typeface="Calibri" pitchFamily="34" charset="0"/>
              </a:rPr>
              <a:t> 	‘environmental’ civil society remains at the margins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davidd.IIED-AD\My Documents\My Pictures\Jamaica Photos - Nov 2010\Gil\IMG_6610.JPG"/>
          <p:cNvPicPr>
            <a:picLocks noChangeAspect="1" noChangeArrowheads="1"/>
          </p:cNvPicPr>
          <p:nvPr/>
        </p:nvPicPr>
        <p:blipFill>
          <a:blip r:embed="rId3" cstate="print">
            <a:lum bright="30000"/>
          </a:blip>
          <a:srcRect l="18113" t="27521" r="9404"/>
          <a:stretch>
            <a:fillRect/>
          </a:stretch>
        </p:blipFill>
        <p:spPr bwMode="auto">
          <a:xfrm>
            <a:off x="0" y="0"/>
            <a:ext cx="9144000" cy="6858000"/>
          </a:xfrm>
          <a:prstGeom prst="rect">
            <a:avLst/>
          </a:prstGeom>
          <a:noFill/>
        </p:spPr>
      </p:pic>
      <p:sp>
        <p:nvSpPr>
          <p:cNvPr id="3" name="Text Box 2"/>
          <p:cNvSpPr txBox="1">
            <a:spLocks noChangeArrowheads="1"/>
          </p:cNvSpPr>
          <p:nvPr/>
        </p:nvSpPr>
        <p:spPr bwMode="auto">
          <a:xfrm>
            <a:off x="106684" y="201414"/>
            <a:ext cx="8713788" cy="923330"/>
          </a:xfrm>
          <a:prstGeom prst="rect">
            <a:avLst/>
          </a:prstGeom>
          <a:noFill/>
          <a:ln w="9525">
            <a:noFill/>
            <a:miter lim="800000"/>
            <a:headEnd/>
            <a:tailEnd/>
          </a:ln>
          <a:effectLst/>
        </p:spPr>
        <p:txBody>
          <a:bodyPr>
            <a:spAutoFit/>
          </a:bodyPr>
          <a:lstStyle/>
          <a:p>
            <a:r>
              <a:rPr lang="en-GB" dirty="0" smtClean="0">
                <a:solidFill>
                  <a:srgbClr val="000066"/>
                </a:solidFill>
                <a:effectLst>
                  <a:outerShdw blurRad="38100" dist="38100" dir="2700000" algn="tl">
                    <a:srgbClr val="C0C0C0"/>
                  </a:outerShdw>
                </a:effectLst>
                <a:latin typeface="Calibri" pitchFamily="34" charset="0"/>
              </a:rPr>
              <a:t>Institute for the Study of the Americas</a:t>
            </a:r>
          </a:p>
          <a:p>
            <a:r>
              <a:rPr lang="en-GB" b="1" dirty="0" smtClean="0">
                <a:solidFill>
                  <a:srgbClr val="000066"/>
                </a:solidFill>
                <a:effectLst>
                  <a:outerShdw blurRad="38100" dist="38100" dir="2700000" algn="tl">
                    <a:srgbClr val="C0C0C0"/>
                  </a:outerShdw>
                </a:effectLst>
                <a:latin typeface="Calibri" pitchFamily="34" charset="0"/>
              </a:rPr>
              <a:t>Fifty Years of Independence: Jamaica’s Development and Impact as a Sovereign State</a:t>
            </a:r>
          </a:p>
          <a:p>
            <a:r>
              <a:rPr lang="en-GB" dirty="0" smtClean="0">
                <a:solidFill>
                  <a:srgbClr val="000066"/>
                </a:solidFill>
                <a:effectLst>
                  <a:outerShdw blurRad="38100" dist="38100" dir="2700000" algn="tl">
                    <a:srgbClr val="C0C0C0"/>
                  </a:outerShdw>
                </a:effectLst>
                <a:latin typeface="Calibri" pitchFamily="34" charset="0"/>
              </a:rPr>
              <a:t>February 10, 2012</a:t>
            </a:r>
            <a:endParaRPr lang="en-US" dirty="0">
              <a:solidFill>
                <a:srgbClr val="000066"/>
              </a:solidFill>
              <a:effectLst>
                <a:outerShdw blurRad="38100" dist="38100" dir="2700000" algn="tl">
                  <a:srgbClr val="C0C0C0"/>
                </a:outerShdw>
              </a:effectLst>
              <a:latin typeface="Calibri" pitchFamily="34" charset="0"/>
            </a:endParaRPr>
          </a:p>
        </p:txBody>
      </p:sp>
      <p:sp>
        <p:nvSpPr>
          <p:cNvPr id="4" name="Text Box 4"/>
          <p:cNvSpPr txBox="1">
            <a:spLocks noChangeArrowheads="1"/>
          </p:cNvSpPr>
          <p:nvPr/>
        </p:nvSpPr>
        <p:spPr bwMode="auto">
          <a:xfrm>
            <a:off x="251520" y="3362216"/>
            <a:ext cx="8713787" cy="1938992"/>
          </a:xfrm>
          <a:prstGeom prst="rect">
            <a:avLst/>
          </a:prstGeom>
          <a:noFill/>
          <a:ln w="9525">
            <a:noFill/>
            <a:miter lim="800000"/>
            <a:headEnd/>
            <a:tailEnd/>
          </a:ln>
          <a:effectLst/>
        </p:spPr>
        <p:txBody>
          <a:bodyPr>
            <a:spAutoFit/>
          </a:bodyPr>
          <a:lstStyle/>
          <a:p>
            <a:pPr algn="ctr"/>
            <a:r>
              <a:rPr lang="en-GB" sz="4000" b="1" dirty="0" smtClean="0">
                <a:solidFill>
                  <a:srgbClr val="000066"/>
                </a:solidFill>
                <a:effectLst>
                  <a:outerShdw blurRad="38100" dist="38100" dir="2700000" algn="tl">
                    <a:srgbClr val="C0C0C0"/>
                  </a:outerShdw>
                </a:effectLst>
                <a:latin typeface="Calibri" pitchFamily="34" charset="0"/>
              </a:rPr>
              <a:t>Jamaica’s Environment in the </a:t>
            </a:r>
            <a:br>
              <a:rPr lang="en-GB" sz="4000" b="1" dirty="0" smtClean="0">
                <a:solidFill>
                  <a:srgbClr val="000066"/>
                </a:solidFill>
                <a:effectLst>
                  <a:outerShdw blurRad="38100" dist="38100" dir="2700000" algn="tl">
                    <a:srgbClr val="C0C0C0"/>
                  </a:outerShdw>
                </a:effectLst>
                <a:latin typeface="Calibri" pitchFamily="34" charset="0"/>
              </a:rPr>
            </a:br>
            <a:r>
              <a:rPr lang="en-GB" sz="4000" b="1" dirty="0" smtClean="0">
                <a:solidFill>
                  <a:srgbClr val="000066"/>
                </a:solidFill>
                <a:effectLst>
                  <a:outerShdw blurRad="38100" dist="38100" dir="2700000" algn="tl">
                    <a:srgbClr val="C0C0C0"/>
                  </a:outerShdw>
                </a:effectLst>
                <a:latin typeface="Calibri" pitchFamily="34" charset="0"/>
              </a:rPr>
              <a:t>Post-Colonial Era: </a:t>
            </a:r>
            <a:endParaRPr lang="en-GB" sz="4000" b="1" dirty="0">
              <a:solidFill>
                <a:srgbClr val="000066"/>
              </a:solidFill>
              <a:effectLst>
                <a:outerShdw blurRad="38100" dist="38100" dir="2700000" algn="tl">
                  <a:srgbClr val="C0C0C0"/>
                </a:outerShdw>
              </a:effectLst>
              <a:latin typeface="Calibri" pitchFamily="34" charset="0"/>
            </a:endParaRPr>
          </a:p>
          <a:p>
            <a:pPr algn="ctr"/>
            <a:r>
              <a:rPr lang="en-GB" sz="1000" b="1" dirty="0">
                <a:solidFill>
                  <a:srgbClr val="000066"/>
                </a:solidFill>
                <a:effectLst>
                  <a:outerShdw blurRad="38100" dist="38100" dir="2700000" algn="tl">
                    <a:srgbClr val="C0C0C0"/>
                  </a:outerShdw>
                </a:effectLst>
                <a:latin typeface="Calibri" pitchFamily="34" charset="0"/>
              </a:rPr>
              <a:t> </a:t>
            </a:r>
            <a:r>
              <a:rPr lang="en-GB" sz="4000" b="1" dirty="0" smtClean="0">
                <a:solidFill>
                  <a:srgbClr val="000066"/>
                </a:solidFill>
                <a:effectLst>
                  <a:outerShdw blurRad="38100" dist="38100" dir="2700000" algn="tl">
                    <a:srgbClr val="C0C0C0"/>
                  </a:outerShdw>
                </a:effectLst>
                <a:latin typeface="Calibri" pitchFamily="34" charset="0"/>
              </a:rPr>
              <a:t>resources, risk(s) and responses</a:t>
            </a:r>
            <a:endParaRPr lang="en-GB" sz="4000" b="1" dirty="0">
              <a:solidFill>
                <a:srgbClr val="000066"/>
              </a:solidFill>
              <a:effectLst>
                <a:outerShdw blurRad="38100" dist="38100" dir="2700000" algn="tl">
                  <a:srgbClr val="C0C0C0"/>
                </a:outerShdw>
              </a:effectLst>
              <a:latin typeface="Calibri" pitchFamily="34" charset="0"/>
            </a:endParaRPr>
          </a:p>
        </p:txBody>
      </p:sp>
      <p:sp>
        <p:nvSpPr>
          <p:cNvPr id="5" name="Text Box 12"/>
          <p:cNvSpPr txBox="1">
            <a:spLocks noChangeArrowheads="1"/>
          </p:cNvSpPr>
          <p:nvPr/>
        </p:nvSpPr>
        <p:spPr bwMode="auto">
          <a:xfrm>
            <a:off x="179512" y="5653697"/>
            <a:ext cx="8713787" cy="1015663"/>
          </a:xfrm>
          <a:prstGeom prst="rect">
            <a:avLst/>
          </a:prstGeom>
          <a:noFill/>
          <a:ln w="9525">
            <a:noFill/>
            <a:miter lim="800000"/>
            <a:headEnd/>
            <a:tailEnd/>
          </a:ln>
          <a:effectLst/>
        </p:spPr>
        <p:txBody>
          <a:bodyPr>
            <a:spAutoFit/>
          </a:bodyPr>
          <a:lstStyle/>
          <a:p>
            <a:pPr algn="ctr"/>
            <a:r>
              <a:rPr lang="en-GB" sz="2400" b="1" dirty="0">
                <a:solidFill>
                  <a:srgbClr val="000066"/>
                </a:solidFill>
                <a:effectLst>
                  <a:outerShdw blurRad="38100" dist="38100" dir="2700000" algn="tl">
                    <a:srgbClr val="C0C0C0"/>
                  </a:outerShdw>
                </a:effectLst>
                <a:latin typeface="Calibri" pitchFamily="34" charset="0"/>
              </a:rPr>
              <a:t>Dr David Dodman</a:t>
            </a:r>
          </a:p>
          <a:p>
            <a:pPr algn="ctr"/>
            <a:r>
              <a:rPr lang="en-GB" dirty="0" smtClean="0">
                <a:solidFill>
                  <a:srgbClr val="000066"/>
                </a:solidFill>
                <a:effectLst>
                  <a:outerShdw blurRad="38100" dist="38100" dir="2700000" algn="tl">
                    <a:srgbClr val="C0C0C0"/>
                  </a:outerShdw>
                </a:effectLst>
                <a:latin typeface="Calibri" pitchFamily="34" charset="0"/>
              </a:rPr>
              <a:t>International </a:t>
            </a:r>
            <a:r>
              <a:rPr lang="en-GB" dirty="0">
                <a:solidFill>
                  <a:srgbClr val="000066"/>
                </a:solidFill>
                <a:effectLst>
                  <a:outerShdw blurRad="38100" dist="38100" dir="2700000" algn="tl">
                    <a:srgbClr val="C0C0C0"/>
                  </a:outerShdw>
                </a:effectLst>
                <a:latin typeface="Calibri" pitchFamily="34" charset="0"/>
              </a:rPr>
              <a:t>Institute for Environment and Development</a:t>
            </a:r>
          </a:p>
          <a:p>
            <a:pPr algn="ctr"/>
            <a:r>
              <a:rPr lang="en-GB" dirty="0">
                <a:solidFill>
                  <a:srgbClr val="000066"/>
                </a:solidFill>
                <a:effectLst>
                  <a:outerShdw blurRad="38100" dist="38100" dir="2700000" algn="tl">
                    <a:srgbClr val="C0C0C0"/>
                  </a:outerShdw>
                </a:effectLst>
                <a:latin typeface="Calibri" pitchFamily="34" charset="0"/>
              </a:rPr>
              <a:t>david.dodman@iied.org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ChangeArrowheads="1"/>
          </p:cNvSpPr>
          <p:nvPr/>
        </p:nvSpPr>
        <p:spPr bwMode="auto">
          <a:xfrm>
            <a:off x="287536" y="257274"/>
            <a:ext cx="8604944" cy="615553"/>
          </a:xfrm>
          <a:prstGeom prst="rect">
            <a:avLst/>
          </a:prstGeom>
          <a:noFill/>
          <a:ln w="9525">
            <a:noFill/>
            <a:miter lim="800000"/>
            <a:headEnd/>
            <a:tailEnd/>
          </a:ln>
          <a:effectLst/>
        </p:spPr>
        <p:txBody>
          <a:bodyPr wrap="square">
            <a:spAutoFit/>
          </a:bodyPr>
          <a:lstStyle/>
          <a:p>
            <a:pPr>
              <a:defRPr/>
            </a:pPr>
            <a:r>
              <a:rPr lang="en-GB" sz="3400" b="1" dirty="0" smtClean="0">
                <a:solidFill>
                  <a:srgbClr val="000066"/>
                </a:solidFill>
                <a:latin typeface="Calibri" pitchFamily="34" charset="0"/>
              </a:rPr>
              <a:t>Jamaica’s Environment in the Post-Colonial Era</a:t>
            </a:r>
            <a:endParaRPr lang="en-GB" sz="3400" b="1" dirty="0">
              <a:solidFill>
                <a:srgbClr val="000066"/>
              </a:solidFill>
              <a:latin typeface="Calibri" pitchFamily="34" charset="0"/>
            </a:endParaRPr>
          </a:p>
        </p:txBody>
      </p:sp>
      <p:sp>
        <p:nvSpPr>
          <p:cNvPr id="8" name="Text Box 6"/>
          <p:cNvSpPr txBox="1">
            <a:spLocks noChangeArrowheads="1"/>
          </p:cNvSpPr>
          <p:nvPr/>
        </p:nvSpPr>
        <p:spPr bwMode="auto">
          <a:xfrm>
            <a:off x="323528" y="1268760"/>
            <a:ext cx="8497887" cy="4659737"/>
          </a:xfrm>
          <a:prstGeom prst="rect">
            <a:avLst/>
          </a:prstGeom>
          <a:noFill/>
          <a:ln w="9525">
            <a:noFill/>
            <a:miter lim="800000"/>
            <a:headEnd/>
            <a:tailEnd/>
          </a:ln>
          <a:effectLst/>
        </p:spPr>
        <p:txBody>
          <a:bodyPr>
            <a:spAutoFit/>
          </a:bodyPr>
          <a:lstStyle/>
          <a:p>
            <a:pPr>
              <a:spcBef>
                <a:spcPct val="20000"/>
              </a:spcBef>
              <a:buFontTx/>
              <a:buChar char="•"/>
              <a:defRPr/>
            </a:pPr>
            <a:r>
              <a:rPr lang="en-GB" sz="2800" dirty="0">
                <a:solidFill>
                  <a:srgbClr val="000066"/>
                </a:solidFill>
                <a:latin typeface="Calibri" pitchFamily="34" charset="0"/>
              </a:rPr>
              <a:t> 	</a:t>
            </a:r>
            <a:r>
              <a:rPr lang="en-GB" sz="2800" b="1" dirty="0" smtClean="0">
                <a:solidFill>
                  <a:srgbClr val="000066"/>
                </a:solidFill>
                <a:latin typeface="Calibri" pitchFamily="34" charset="0"/>
              </a:rPr>
              <a:t>viewing Jamaica’s natural environment:</a:t>
            </a:r>
            <a:r>
              <a:rPr lang="en-GB" sz="2800" dirty="0" smtClean="0">
                <a:solidFill>
                  <a:srgbClr val="000066"/>
                </a:solidFill>
                <a:latin typeface="Calibri" pitchFamily="34" charset="0"/>
              </a:rPr>
              <a:t/>
            </a:r>
            <a:br>
              <a:rPr lang="en-GB" sz="2800" dirty="0" smtClean="0">
                <a:solidFill>
                  <a:srgbClr val="000066"/>
                </a:solidFill>
                <a:latin typeface="Calibri" pitchFamily="34" charset="0"/>
              </a:rPr>
            </a:br>
            <a:r>
              <a:rPr lang="en-GB" sz="2800" dirty="0" smtClean="0">
                <a:solidFill>
                  <a:srgbClr val="000066"/>
                </a:solidFill>
                <a:latin typeface="Calibri" pitchFamily="34" charset="0"/>
              </a:rPr>
              <a:t>	</a:t>
            </a:r>
            <a:r>
              <a:rPr lang="en-GB" sz="2800" i="1" dirty="0" smtClean="0">
                <a:solidFill>
                  <a:srgbClr val="000066"/>
                </a:solidFill>
                <a:latin typeface="Calibri" pitchFamily="34" charset="0"/>
              </a:rPr>
              <a:t>valueless, paradise, all-encompassing? </a:t>
            </a:r>
          </a:p>
          <a:p>
            <a:pPr>
              <a:spcBef>
                <a:spcPct val="20000"/>
              </a:spcBef>
              <a:buFontTx/>
              <a:buChar char="•"/>
              <a:defRPr/>
            </a:pPr>
            <a:r>
              <a:rPr lang="en-GB" sz="2800" b="1" i="1" dirty="0" smtClean="0">
                <a:solidFill>
                  <a:srgbClr val="000066"/>
                </a:solidFill>
                <a:latin typeface="Calibri" pitchFamily="34" charset="0"/>
              </a:rPr>
              <a:t> 	</a:t>
            </a:r>
            <a:r>
              <a:rPr lang="en-GB" sz="2800" b="1" dirty="0" smtClean="0">
                <a:solidFill>
                  <a:srgbClr val="000066"/>
                </a:solidFill>
                <a:latin typeface="Calibri" pitchFamily="34" charset="0"/>
              </a:rPr>
              <a:t>environmental resources</a:t>
            </a:r>
            <a:endParaRPr lang="en-GB" sz="2800" b="1" i="1" dirty="0" smtClean="0">
              <a:solidFill>
                <a:srgbClr val="000066"/>
              </a:solidFill>
              <a:latin typeface="Calibri" pitchFamily="34" charset="0"/>
            </a:endParaRPr>
          </a:p>
          <a:p>
            <a:pPr>
              <a:spcBef>
                <a:spcPct val="20000"/>
              </a:spcBef>
              <a:buFontTx/>
              <a:buChar char="•"/>
              <a:defRPr/>
            </a:pPr>
            <a:r>
              <a:rPr lang="en-GB" sz="2800" dirty="0">
                <a:solidFill>
                  <a:srgbClr val="000066"/>
                </a:solidFill>
                <a:latin typeface="Calibri" pitchFamily="34" charset="0"/>
              </a:rPr>
              <a:t> 	</a:t>
            </a:r>
            <a:r>
              <a:rPr lang="en-GB" sz="2800" b="1" dirty="0" smtClean="0">
                <a:solidFill>
                  <a:srgbClr val="000066"/>
                </a:solidFill>
                <a:latin typeface="Calibri" pitchFamily="34" charset="0"/>
              </a:rPr>
              <a:t>risks and risk:</a:t>
            </a:r>
            <a:r>
              <a:rPr lang="en-GB" sz="2800" dirty="0">
                <a:solidFill>
                  <a:srgbClr val="000066"/>
                </a:solidFill>
                <a:latin typeface="Calibri" pitchFamily="34" charset="0"/>
              </a:rPr>
              <a:t/>
            </a:r>
            <a:br>
              <a:rPr lang="en-GB" sz="2800" dirty="0">
                <a:solidFill>
                  <a:srgbClr val="000066"/>
                </a:solidFill>
                <a:latin typeface="Calibri" pitchFamily="34" charset="0"/>
              </a:rPr>
            </a:br>
            <a:r>
              <a:rPr lang="en-GB" sz="2800" dirty="0" smtClean="0">
                <a:solidFill>
                  <a:srgbClr val="000066"/>
                </a:solidFill>
                <a:latin typeface="Calibri" pitchFamily="34" charset="0"/>
              </a:rPr>
              <a:t>	</a:t>
            </a:r>
            <a:r>
              <a:rPr lang="en-GB" sz="2800" i="1" dirty="0" smtClean="0">
                <a:solidFill>
                  <a:srgbClr val="000066"/>
                </a:solidFill>
                <a:latin typeface="Calibri" pitchFamily="34" charset="0"/>
              </a:rPr>
              <a:t>threats to the natural environment</a:t>
            </a:r>
            <a:br>
              <a:rPr lang="en-GB" sz="2800" i="1" dirty="0" smtClean="0">
                <a:solidFill>
                  <a:srgbClr val="000066"/>
                </a:solidFill>
                <a:latin typeface="Calibri" pitchFamily="34" charset="0"/>
              </a:rPr>
            </a:br>
            <a:r>
              <a:rPr lang="en-GB" sz="2800" i="1" dirty="0" smtClean="0">
                <a:solidFill>
                  <a:srgbClr val="000066"/>
                </a:solidFill>
                <a:latin typeface="Calibri" pitchFamily="34" charset="0"/>
              </a:rPr>
              <a:t>	threats from ‘natural’ disasters and climate change</a:t>
            </a:r>
          </a:p>
          <a:p>
            <a:pPr>
              <a:spcBef>
                <a:spcPct val="20000"/>
              </a:spcBef>
              <a:buFontTx/>
              <a:buChar char="•"/>
              <a:defRPr/>
            </a:pPr>
            <a:r>
              <a:rPr lang="en-GB" sz="2800" i="1" dirty="0" smtClean="0">
                <a:solidFill>
                  <a:srgbClr val="000066"/>
                </a:solidFill>
                <a:latin typeface="Calibri" pitchFamily="34" charset="0"/>
              </a:rPr>
              <a:t> 	</a:t>
            </a:r>
            <a:r>
              <a:rPr lang="en-GB" sz="2800" b="1" dirty="0" smtClean="0">
                <a:solidFill>
                  <a:srgbClr val="000066"/>
                </a:solidFill>
                <a:latin typeface="Calibri" pitchFamily="34" charset="0"/>
              </a:rPr>
              <a:t>responding to the environmental challenge</a:t>
            </a:r>
            <a:br>
              <a:rPr lang="en-GB" sz="2800" b="1" dirty="0" smtClean="0">
                <a:solidFill>
                  <a:srgbClr val="000066"/>
                </a:solidFill>
                <a:latin typeface="Calibri" pitchFamily="34" charset="0"/>
              </a:rPr>
            </a:br>
            <a:r>
              <a:rPr lang="en-GB" sz="2800" b="1" dirty="0" smtClean="0">
                <a:solidFill>
                  <a:srgbClr val="000066"/>
                </a:solidFill>
                <a:latin typeface="Calibri" pitchFamily="34" charset="0"/>
              </a:rPr>
              <a:t>	</a:t>
            </a:r>
            <a:r>
              <a:rPr lang="en-GB" sz="2800" i="1" dirty="0" smtClean="0">
                <a:solidFill>
                  <a:srgbClr val="000066"/>
                </a:solidFill>
                <a:latin typeface="Calibri" pitchFamily="34" charset="0"/>
              </a:rPr>
              <a:t>past successes</a:t>
            </a:r>
            <a:br>
              <a:rPr lang="en-GB" sz="2800" i="1" dirty="0" smtClean="0">
                <a:solidFill>
                  <a:srgbClr val="000066"/>
                </a:solidFill>
                <a:latin typeface="Calibri" pitchFamily="34" charset="0"/>
              </a:rPr>
            </a:br>
            <a:r>
              <a:rPr lang="en-GB" sz="2800" i="1" dirty="0" smtClean="0">
                <a:solidFill>
                  <a:srgbClr val="000066"/>
                </a:solidFill>
                <a:latin typeface="Calibri" pitchFamily="34" charset="0"/>
              </a:rPr>
              <a:t>	current efforts </a:t>
            </a:r>
            <a:br>
              <a:rPr lang="en-GB" sz="2800" i="1" dirty="0" smtClean="0">
                <a:solidFill>
                  <a:srgbClr val="000066"/>
                </a:solidFill>
                <a:latin typeface="Calibri" pitchFamily="34" charset="0"/>
              </a:rPr>
            </a:br>
            <a:r>
              <a:rPr lang="en-GB" sz="2800" i="1" dirty="0" smtClean="0">
                <a:solidFill>
                  <a:srgbClr val="000066"/>
                </a:solidFill>
                <a:latin typeface="Calibri" pitchFamily="34" charset="0"/>
              </a:rPr>
              <a:t>	remaining challenges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Text Box 3"/>
          <p:cNvSpPr txBox="1">
            <a:spLocks noChangeArrowheads="1"/>
          </p:cNvSpPr>
          <p:nvPr/>
        </p:nvSpPr>
        <p:spPr bwMode="auto">
          <a:xfrm>
            <a:off x="395536" y="1268760"/>
            <a:ext cx="8077200" cy="4832092"/>
          </a:xfrm>
          <a:prstGeom prst="rect">
            <a:avLst/>
          </a:prstGeom>
          <a:noFill/>
          <a:ln w="9525">
            <a:noFill/>
            <a:miter lim="800000"/>
            <a:headEnd/>
            <a:tailEnd/>
          </a:ln>
          <a:effectLst/>
        </p:spPr>
        <p:txBody>
          <a:bodyPr>
            <a:spAutoFit/>
          </a:bodyPr>
          <a:lstStyle/>
          <a:p>
            <a:r>
              <a:rPr lang="en-GB" sz="2800" dirty="0" smtClean="0">
                <a:solidFill>
                  <a:srgbClr val="000066"/>
                </a:solidFill>
              </a:rPr>
              <a:t>“The </a:t>
            </a:r>
            <a:r>
              <a:rPr lang="en-GB" sz="2800" dirty="0">
                <a:solidFill>
                  <a:srgbClr val="000066"/>
                </a:solidFill>
              </a:rPr>
              <a:t>view that land is valueless save as a commodity persists in many aspects of West Indian life today. It affects agricultural development programmes which exalt production but neglect stability of tenure. It is evident in the readiness of individuals and governments to sell and lease land to foreign corporations, and in the easy faith that the highest income per acre is the greatest national </a:t>
            </a:r>
            <a:r>
              <a:rPr lang="en-GB" sz="2800" dirty="0" smtClean="0">
                <a:solidFill>
                  <a:srgbClr val="000066"/>
                </a:solidFill>
              </a:rPr>
              <a:t>good.” </a:t>
            </a:r>
          </a:p>
          <a:p>
            <a:endParaRPr lang="en-GB" sz="2800" dirty="0" smtClean="0">
              <a:solidFill>
                <a:srgbClr val="000066"/>
              </a:solidFill>
            </a:endParaRPr>
          </a:p>
          <a:p>
            <a:r>
              <a:rPr lang="en-GB" sz="2800" dirty="0" smtClean="0">
                <a:solidFill>
                  <a:srgbClr val="000066"/>
                </a:solidFill>
              </a:rPr>
              <a:t>David </a:t>
            </a:r>
            <a:r>
              <a:rPr lang="en-GB" sz="2800" dirty="0" err="1" smtClean="0">
                <a:solidFill>
                  <a:srgbClr val="000066"/>
                </a:solidFill>
              </a:rPr>
              <a:t>Lowenthal</a:t>
            </a:r>
            <a:r>
              <a:rPr lang="en-GB" sz="2800" dirty="0" smtClean="0">
                <a:solidFill>
                  <a:srgbClr val="000066"/>
                </a:solidFill>
              </a:rPr>
              <a:t> (1961)</a:t>
            </a:r>
            <a:br>
              <a:rPr lang="en-GB" sz="2800" dirty="0" smtClean="0">
                <a:solidFill>
                  <a:srgbClr val="000066"/>
                </a:solidFill>
              </a:rPr>
            </a:br>
            <a:r>
              <a:rPr lang="en-GB" sz="2800" i="1" dirty="0" smtClean="0">
                <a:solidFill>
                  <a:srgbClr val="000066"/>
                </a:solidFill>
              </a:rPr>
              <a:t>Caribbean Views of Caribbean Land</a:t>
            </a:r>
            <a:endParaRPr lang="en-GB" sz="2800" dirty="0" smtClean="0">
              <a:solidFill>
                <a:srgbClr val="000066"/>
              </a:solidFill>
            </a:endParaRPr>
          </a:p>
        </p:txBody>
      </p:sp>
      <p:sp>
        <p:nvSpPr>
          <p:cNvPr id="4" name="Text Box 5"/>
          <p:cNvSpPr txBox="1">
            <a:spLocks noChangeArrowheads="1"/>
          </p:cNvSpPr>
          <p:nvPr/>
        </p:nvSpPr>
        <p:spPr bwMode="auto">
          <a:xfrm>
            <a:off x="287536" y="257274"/>
            <a:ext cx="8316912" cy="646331"/>
          </a:xfrm>
          <a:prstGeom prst="rect">
            <a:avLst/>
          </a:prstGeom>
          <a:noFill/>
          <a:ln w="9525">
            <a:noFill/>
            <a:miter lim="800000"/>
            <a:headEnd/>
            <a:tailEnd/>
          </a:ln>
          <a:effectLst/>
        </p:spPr>
        <p:txBody>
          <a:bodyPr>
            <a:spAutoFit/>
          </a:bodyPr>
          <a:lstStyle/>
          <a:p>
            <a:pPr>
              <a:defRPr/>
            </a:pPr>
            <a:r>
              <a:rPr lang="en-GB" sz="3600" b="1" dirty="0" smtClean="0">
                <a:solidFill>
                  <a:srgbClr val="000066"/>
                </a:solidFill>
                <a:latin typeface="Calibri" pitchFamily="34" charset="0"/>
              </a:rPr>
              <a:t>Approaching Jamaica’s Environment</a:t>
            </a:r>
            <a:endParaRPr lang="en-GB" sz="3600" b="1" dirty="0">
              <a:solidFill>
                <a:srgbClr val="00006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Text Box 3"/>
          <p:cNvSpPr txBox="1">
            <a:spLocks noChangeArrowheads="1"/>
          </p:cNvSpPr>
          <p:nvPr/>
        </p:nvSpPr>
        <p:spPr bwMode="auto">
          <a:xfrm>
            <a:off x="395536" y="1295400"/>
            <a:ext cx="8077200" cy="4247317"/>
          </a:xfrm>
          <a:prstGeom prst="rect">
            <a:avLst/>
          </a:prstGeom>
          <a:noFill/>
          <a:ln w="9525">
            <a:noFill/>
            <a:miter lim="800000"/>
            <a:headEnd/>
            <a:tailEnd/>
          </a:ln>
          <a:effectLst/>
        </p:spPr>
        <p:txBody>
          <a:bodyPr>
            <a:spAutoFit/>
          </a:bodyPr>
          <a:lstStyle/>
          <a:p>
            <a:pPr>
              <a:defRPr/>
            </a:pPr>
            <a:r>
              <a:rPr lang="en-GB" sz="3000" dirty="0" smtClean="0">
                <a:solidFill>
                  <a:srgbClr val="000066"/>
                </a:solidFill>
              </a:rPr>
              <a:t>“</a:t>
            </a:r>
            <a:r>
              <a:rPr lang="en-GB" sz="3000" dirty="0">
                <a:solidFill>
                  <a:srgbClr val="000066"/>
                </a:solidFill>
              </a:rPr>
              <a:t>The familiar sun-sea-and-sand imagery [and] an ecotourism imagery of ‘unspoilt’ primal rainforests, waterfalls, and lush greenery… pick up on longstanding visual and literary themes in Western culture based on the idea of tropical islands as microcosms of earthly Paradise</a:t>
            </a:r>
            <a:r>
              <a:rPr lang="en-GB" sz="3000" dirty="0" smtClean="0">
                <a:solidFill>
                  <a:srgbClr val="000066"/>
                </a:solidFill>
              </a:rPr>
              <a:t>.”</a:t>
            </a:r>
          </a:p>
          <a:p>
            <a:pPr>
              <a:defRPr/>
            </a:pPr>
            <a:endParaRPr lang="en-GB" sz="3000" dirty="0" smtClean="0">
              <a:solidFill>
                <a:srgbClr val="000066"/>
              </a:solidFill>
            </a:endParaRPr>
          </a:p>
          <a:p>
            <a:pPr>
              <a:defRPr/>
            </a:pPr>
            <a:r>
              <a:rPr lang="en-GB" sz="3000" dirty="0" smtClean="0">
                <a:solidFill>
                  <a:srgbClr val="000066"/>
                </a:solidFill>
              </a:rPr>
              <a:t>Mimi Sheller (2003)</a:t>
            </a:r>
          </a:p>
          <a:p>
            <a:pPr>
              <a:defRPr/>
            </a:pPr>
            <a:r>
              <a:rPr lang="en-GB" sz="3000" i="1" dirty="0" smtClean="0">
                <a:solidFill>
                  <a:srgbClr val="000066"/>
                </a:solidFill>
              </a:rPr>
              <a:t>Consuming the Caribbean</a:t>
            </a:r>
            <a:endParaRPr lang="en-US" sz="3000" i="1" dirty="0">
              <a:solidFill>
                <a:srgbClr val="000066"/>
              </a:solidFill>
            </a:endParaRPr>
          </a:p>
        </p:txBody>
      </p:sp>
      <p:sp>
        <p:nvSpPr>
          <p:cNvPr id="5" name="Text Box 5"/>
          <p:cNvSpPr txBox="1">
            <a:spLocks noChangeArrowheads="1"/>
          </p:cNvSpPr>
          <p:nvPr/>
        </p:nvSpPr>
        <p:spPr bwMode="auto">
          <a:xfrm>
            <a:off x="287536" y="257274"/>
            <a:ext cx="8316912" cy="646331"/>
          </a:xfrm>
          <a:prstGeom prst="rect">
            <a:avLst/>
          </a:prstGeom>
          <a:noFill/>
          <a:ln w="9525">
            <a:noFill/>
            <a:miter lim="800000"/>
            <a:headEnd/>
            <a:tailEnd/>
          </a:ln>
          <a:effectLst/>
        </p:spPr>
        <p:txBody>
          <a:bodyPr>
            <a:spAutoFit/>
          </a:bodyPr>
          <a:lstStyle/>
          <a:p>
            <a:pPr>
              <a:defRPr/>
            </a:pPr>
            <a:r>
              <a:rPr lang="en-GB" sz="3600" b="1" dirty="0" smtClean="0">
                <a:solidFill>
                  <a:srgbClr val="000066"/>
                </a:solidFill>
                <a:latin typeface="Calibri" pitchFamily="34" charset="0"/>
              </a:rPr>
              <a:t>Approaching Jamaica’s Environment</a:t>
            </a:r>
            <a:endParaRPr lang="en-GB" sz="3600" b="1" dirty="0">
              <a:solidFill>
                <a:srgbClr val="00006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Text Box 3"/>
          <p:cNvSpPr txBox="1">
            <a:spLocks noChangeArrowheads="1"/>
          </p:cNvSpPr>
          <p:nvPr/>
        </p:nvSpPr>
        <p:spPr bwMode="auto">
          <a:xfrm>
            <a:off x="353888" y="974333"/>
            <a:ext cx="8610600" cy="6124754"/>
          </a:xfrm>
          <a:prstGeom prst="rect">
            <a:avLst/>
          </a:prstGeom>
          <a:noFill/>
          <a:ln w="9525">
            <a:noFill/>
            <a:miter lim="800000"/>
            <a:headEnd/>
            <a:tailEnd/>
          </a:ln>
        </p:spPr>
        <p:txBody>
          <a:bodyPr>
            <a:spAutoFit/>
          </a:bodyPr>
          <a:lstStyle/>
          <a:p>
            <a:r>
              <a:rPr lang="en-GB" sz="2700" dirty="0">
                <a:solidFill>
                  <a:srgbClr val="000066"/>
                </a:solidFill>
              </a:rPr>
              <a:t>“When you ask people in Jamaica about their environment, some immediately refer to the cutting down of trees, some to the problems of garbage and litter, some to the problems of drains and the unhealthy conditions of stagnant water, the problems of sanitation in the inner city, while others even refer to the issues of safety and respectability in their community, the problems of crime, stress and tension. All are correct in referring to their environment in these disparate ways, for the environment is not a single or simple element but a composite of nature, ‘man-made’ structures and societal factors.” </a:t>
            </a:r>
            <a:endParaRPr lang="en-GB" sz="2700" dirty="0" smtClean="0">
              <a:solidFill>
                <a:srgbClr val="000066"/>
              </a:solidFill>
            </a:endParaRPr>
          </a:p>
          <a:p>
            <a:endParaRPr lang="en-GB" sz="2700" dirty="0" smtClean="0">
              <a:solidFill>
                <a:srgbClr val="000066"/>
              </a:solidFill>
            </a:endParaRPr>
          </a:p>
          <a:p>
            <a:r>
              <a:rPr lang="en-GB" sz="2700" dirty="0" smtClean="0">
                <a:solidFill>
                  <a:srgbClr val="000066"/>
                </a:solidFill>
              </a:rPr>
              <a:t>Elizabeth Thomas-Hope (1996)</a:t>
            </a:r>
          </a:p>
          <a:p>
            <a:r>
              <a:rPr lang="en-GB" sz="2700" i="1" dirty="0" smtClean="0">
                <a:solidFill>
                  <a:srgbClr val="000066"/>
                </a:solidFill>
              </a:rPr>
              <a:t>The Environmental Dilemma in Caribbean Context</a:t>
            </a:r>
            <a:endParaRPr lang="en-GB" sz="2700" i="1" dirty="0">
              <a:solidFill>
                <a:srgbClr val="000066"/>
              </a:solidFill>
            </a:endParaRPr>
          </a:p>
        </p:txBody>
      </p:sp>
      <p:sp>
        <p:nvSpPr>
          <p:cNvPr id="5" name="Text Box 5"/>
          <p:cNvSpPr txBox="1">
            <a:spLocks noChangeArrowheads="1"/>
          </p:cNvSpPr>
          <p:nvPr/>
        </p:nvSpPr>
        <p:spPr bwMode="auto">
          <a:xfrm>
            <a:off x="287536" y="257274"/>
            <a:ext cx="8316912" cy="646331"/>
          </a:xfrm>
          <a:prstGeom prst="rect">
            <a:avLst/>
          </a:prstGeom>
          <a:noFill/>
          <a:ln w="9525">
            <a:noFill/>
            <a:miter lim="800000"/>
            <a:headEnd/>
            <a:tailEnd/>
          </a:ln>
          <a:effectLst/>
        </p:spPr>
        <p:txBody>
          <a:bodyPr>
            <a:spAutoFit/>
          </a:bodyPr>
          <a:lstStyle/>
          <a:p>
            <a:pPr>
              <a:defRPr/>
            </a:pPr>
            <a:r>
              <a:rPr lang="en-GB" sz="3600" b="1" dirty="0" smtClean="0">
                <a:solidFill>
                  <a:srgbClr val="000066"/>
                </a:solidFill>
                <a:latin typeface="Calibri" pitchFamily="34" charset="0"/>
              </a:rPr>
              <a:t>Approaching Jamaica’s Environment</a:t>
            </a:r>
            <a:endParaRPr lang="en-GB" sz="3600" b="1" dirty="0">
              <a:solidFill>
                <a:srgbClr val="000066"/>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457200" y="457200"/>
            <a:ext cx="8153400" cy="641350"/>
          </a:xfrm>
          <a:prstGeom prst="rect">
            <a:avLst/>
          </a:prstGeom>
          <a:noFill/>
          <a:ln w="9525">
            <a:noFill/>
            <a:miter lim="800000"/>
            <a:headEnd/>
            <a:tailEnd/>
          </a:ln>
          <a:effectLst/>
        </p:spPr>
        <p:txBody>
          <a:bodyPr>
            <a:spAutoFit/>
          </a:bodyPr>
          <a:lstStyle/>
          <a:p>
            <a:pPr>
              <a:spcBef>
                <a:spcPct val="50000"/>
              </a:spcBef>
              <a:defRPr/>
            </a:pPr>
            <a:r>
              <a:rPr lang="en-US" sz="3600" b="1" dirty="0" smtClean="0">
                <a:solidFill>
                  <a:srgbClr val="000066"/>
                </a:solidFill>
              </a:rPr>
              <a:t>Risks: Key Environmental </a:t>
            </a:r>
            <a:r>
              <a:rPr lang="en-US" sz="3600" b="1" dirty="0">
                <a:solidFill>
                  <a:srgbClr val="000066"/>
                </a:solidFill>
              </a:rPr>
              <a:t>Challenges</a:t>
            </a:r>
          </a:p>
        </p:txBody>
      </p:sp>
      <p:sp>
        <p:nvSpPr>
          <p:cNvPr id="259075" name="Text Box 3"/>
          <p:cNvSpPr txBox="1">
            <a:spLocks noChangeArrowheads="1"/>
          </p:cNvSpPr>
          <p:nvPr/>
        </p:nvSpPr>
        <p:spPr bwMode="auto">
          <a:xfrm>
            <a:off x="533400" y="1371600"/>
            <a:ext cx="8077200" cy="3367076"/>
          </a:xfrm>
          <a:prstGeom prst="rect">
            <a:avLst/>
          </a:prstGeom>
          <a:noFill/>
          <a:ln w="9525">
            <a:noFill/>
            <a:miter lim="800000"/>
            <a:headEnd/>
            <a:tailEnd/>
          </a:ln>
          <a:effectLst/>
        </p:spPr>
        <p:txBody>
          <a:bodyPr>
            <a:spAutoFit/>
          </a:bodyPr>
          <a:lstStyle/>
          <a:p>
            <a:pPr>
              <a:spcBef>
                <a:spcPct val="10000"/>
              </a:spcBef>
              <a:buFontTx/>
              <a:buChar char="•"/>
              <a:defRPr/>
            </a:pPr>
            <a:r>
              <a:rPr lang="en-US" sz="2800" dirty="0">
                <a:solidFill>
                  <a:srgbClr val="000066"/>
                </a:solidFill>
              </a:rPr>
              <a:t> 	forestry, </a:t>
            </a:r>
            <a:r>
              <a:rPr lang="en-US" sz="2800" dirty="0" smtClean="0">
                <a:solidFill>
                  <a:srgbClr val="000066"/>
                </a:solidFill>
              </a:rPr>
              <a:t>agriculture, watershed management</a:t>
            </a:r>
            <a:endParaRPr lang="en-US" sz="2800" dirty="0">
              <a:solidFill>
                <a:srgbClr val="000066"/>
              </a:solidFill>
            </a:endParaRPr>
          </a:p>
          <a:p>
            <a:pPr>
              <a:spcBef>
                <a:spcPct val="10000"/>
              </a:spcBef>
              <a:buFontTx/>
              <a:buChar char="•"/>
              <a:defRPr/>
            </a:pPr>
            <a:r>
              <a:rPr lang="en-US" sz="2800" dirty="0">
                <a:solidFill>
                  <a:srgbClr val="000066"/>
                </a:solidFill>
              </a:rPr>
              <a:t> 	water resource problems</a:t>
            </a:r>
          </a:p>
          <a:p>
            <a:pPr>
              <a:spcBef>
                <a:spcPct val="10000"/>
              </a:spcBef>
              <a:buFontTx/>
              <a:buChar char="•"/>
              <a:defRPr/>
            </a:pPr>
            <a:r>
              <a:rPr lang="en-US" sz="2800" dirty="0">
                <a:solidFill>
                  <a:srgbClr val="000066"/>
                </a:solidFill>
              </a:rPr>
              <a:t> 	coastal and marine resources</a:t>
            </a:r>
          </a:p>
          <a:p>
            <a:pPr>
              <a:spcBef>
                <a:spcPct val="10000"/>
              </a:spcBef>
              <a:buFontTx/>
              <a:buChar char="•"/>
              <a:defRPr/>
            </a:pPr>
            <a:r>
              <a:rPr lang="en-US" sz="2800" dirty="0">
                <a:solidFill>
                  <a:srgbClr val="000066"/>
                </a:solidFill>
              </a:rPr>
              <a:t> 	air pollution</a:t>
            </a:r>
          </a:p>
          <a:p>
            <a:pPr>
              <a:spcBef>
                <a:spcPct val="10000"/>
              </a:spcBef>
              <a:buFontTx/>
              <a:buChar char="•"/>
              <a:defRPr/>
            </a:pPr>
            <a:r>
              <a:rPr lang="en-US" sz="2800" dirty="0">
                <a:solidFill>
                  <a:srgbClr val="000066"/>
                </a:solidFill>
              </a:rPr>
              <a:t> 	waste management</a:t>
            </a:r>
          </a:p>
          <a:p>
            <a:pPr>
              <a:spcBef>
                <a:spcPct val="10000"/>
              </a:spcBef>
              <a:buFontTx/>
              <a:buChar char="•"/>
              <a:defRPr/>
            </a:pPr>
            <a:r>
              <a:rPr lang="en-US" sz="2800" dirty="0">
                <a:solidFill>
                  <a:srgbClr val="000066"/>
                </a:solidFill>
              </a:rPr>
              <a:t> 	human settlements</a:t>
            </a:r>
          </a:p>
          <a:p>
            <a:pPr>
              <a:spcBef>
                <a:spcPct val="10000"/>
              </a:spcBef>
              <a:buFontTx/>
              <a:buChar char="•"/>
              <a:defRPr/>
            </a:pPr>
            <a:r>
              <a:rPr lang="en-US" sz="2800" dirty="0">
                <a:solidFill>
                  <a:srgbClr val="000066"/>
                </a:solidFill>
              </a:rPr>
              <a:t> 	environment and </a:t>
            </a:r>
            <a:r>
              <a:rPr lang="en-US" sz="2800" dirty="0" smtClean="0">
                <a:solidFill>
                  <a:srgbClr val="000066"/>
                </a:solidFill>
              </a:rPr>
              <a:t>health</a:t>
            </a:r>
            <a:endParaRPr lang="en-US" sz="2800"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610182"/>
            <a:ext cx="9144000" cy="539056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Text Box 2"/>
          <p:cNvSpPr txBox="1">
            <a:spLocks noChangeArrowheads="1"/>
          </p:cNvSpPr>
          <p:nvPr/>
        </p:nvSpPr>
        <p:spPr bwMode="auto">
          <a:xfrm>
            <a:off x="457200" y="457200"/>
            <a:ext cx="8153400" cy="646331"/>
          </a:xfrm>
          <a:prstGeom prst="rect">
            <a:avLst/>
          </a:prstGeom>
          <a:noFill/>
          <a:ln w="9525">
            <a:noFill/>
            <a:miter lim="800000"/>
            <a:headEnd/>
            <a:tailEnd/>
          </a:ln>
          <a:effectLst/>
        </p:spPr>
        <p:txBody>
          <a:bodyPr>
            <a:spAutoFit/>
          </a:bodyPr>
          <a:lstStyle/>
          <a:p>
            <a:pPr>
              <a:spcBef>
                <a:spcPct val="50000"/>
              </a:spcBef>
              <a:defRPr/>
            </a:pPr>
            <a:r>
              <a:rPr lang="en-US" sz="3600" b="1" dirty="0" smtClean="0">
                <a:solidFill>
                  <a:srgbClr val="000066"/>
                </a:solidFill>
              </a:rPr>
              <a:t>Risk: Environmental Hazards</a:t>
            </a:r>
            <a:endParaRPr lang="en-US" sz="3600" b="1" dirty="0">
              <a:solidFill>
                <a:srgbClr val="000066"/>
              </a:solidFill>
            </a:endParaRPr>
          </a:p>
        </p:txBody>
      </p:sp>
      <p:sp>
        <p:nvSpPr>
          <p:cNvPr id="259075" name="Text Box 3"/>
          <p:cNvSpPr txBox="1">
            <a:spLocks noChangeArrowheads="1"/>
          </p:cNvSpPr>
          <p:nvPr/>
        </p:nvSpPr>
        <p:spPr bwMode="auto">
          <a:xfrm>
            <a:off x="533400" y="1371600"/>
            <a:ext cx="8077200" cy="997196"/>
          </a:xfrm>
          <a:prstGeom prst="rect">
            <a:avLst/>
          </a:prstGeom>
          <a:noFill/>
          <a:ln w="9525">
            <a:noFill/>
            <a:miter lim="800000"/>
            <a:headEnd/>
            <a:tailEnd/>
          </a:ln>
          <a:effectLst/>
        </p:spPr>
        <p:txBody>
          <a:bodyPr>
            <a:spAutoFit/>
          </a:bodyPr>
          <a:lstStyle/>
          <a:p>
            <a:pPr>
              <a:spcBef>
                <a:spcPct val="10000"/>
              </a:spcBef>
              <a:buFontTx/>
              <a:buChar char="•"/>
              <a:defRPr/>
            </a:pPr>
            <a:r>
              <a:rPr lang="en-US" sz="2800" dirty="0">
                <a:solidFill>
                  <a:srgbClr val="000066"/>
                </a:solidFill>
              </a:rPr>
              <a:t> 	</a:t>
            </a:r>
            <a:r>
              <a:rPr lang="en-US" sz="2800" dirty="0" smtClean="0">
                <a:solidFill>
                  <a:srgbClr val="000066"/>
                </a:solidFill>
              </a:rPr>
              <a:t>‘natural’ disasters</a:t>
            </a:r>
            <a:endParaRPr lang="en-US" sz="2800" dirty="0">
              <a:solidFill>
                <a:srgbClr val="000066"/>
              </a:solidFill>
            </a:endParaRPr>
          </a:p>
          <a:p>
            <a:pPr>
              <a:spcBef>
                <a:spcPct val="10000"/>
              </a:spcBef>
              <a:buFontTx/>
              <a:buChar char="•"/>
              <a:defRPr/>
            </a:pPr>
            <a:r>
              <a:rPr lang="en-US" sz="2800" dirty="0">
                <a:solidFill>
                  <a:srgbClr val="000066"/>
                </a:solidFill>
              </a:rPr>
              <a:t> 	</a:t>
            </a:r>
            <a:r>
              <a:rPr lang="en-US" sz="2800" dirty="0" smtClean="0">
                <a:solidFill>
                  <a:srgbClr val="000066"/>
                </a:solidFill>
              </a:rPr>
              <a:t>climate change</a:t>
            </a:r>
            <a:endParaRPr lang="en-US" sz="2800" dirty="0">
              <a:solidFill>
                <a:srgbClr val="000066"/>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DSCF1266.jpg"/>
          <p:cNvPicPr>
            <a:picLocks noChangeAspect="1"/>
          </p:cNvPicPr>
          <p:nvPr/>
        </p:nvPicPr>
        <p:blipFill>
          <a:blip r:embed="rId3" cstate="print">
            <a:lum bright="30000"/>
          </a:blip>
          <a:srcRect l="8" r="8"/>
          <a:stretch>
            <a:fillRect/>
          </a:stretch>
        </p:blipFill>
        <p:spPr bwMode="auto">
          <a:xfrm>
            <a:off x="0" y="0"/>
            <a:ext cx="9147175" cy="6858000"/>
          </a:xfrm>
          <a:prstGeom prst="rect">
            <a:avLst/>
          </a:prstGeom>
          <a:noFill/>
          <a:ln w="25400">
            <a:noFill/>
            <a:miter lim="800000"/>
            <a:headEnd/>
            <a:tailEnd/>
          </a:ln>
        </p:spPr>
      </p:pic>
      <p:sp>
        <p:nvSpPr>
          <p:cNvPr id="3" name="Rectangle 3"/>
          <p:cNvSpPr>
            <a:spLocks noChangeArrowheads="1"/>
          </p:cNvSpPr>
          <p:nvPr/>
        </p:nvSpPr>
        <p:spPr bwMode="auto">
          <a:xfrm>
            <a:off x="539552" y="908720"/>
            <a:ext cx="8101012" cy="4478149"/>
          </a:xfrm>
          <a:prstGeom prst="rect">
            <a:avLst/>
          </a:prstGeom>
          <a:solidFill>
            <a:srgbClr val="CCFFFF">
              <a:alpha val="50000"/>
            </a:srgbClr>
          </a:solidFill>
          <a:ln w="19050">
            <a:solidFill>
              <a:srgbClr val="848CCE"/>
            </a:solidFill>
            <a:miter lim="800000"/>
            <a:headEnd/>
            <a:tailEnd/>
          </a:ln>
          <a:effectLst/>
        </p:spPr>
        <p:txBody>
          <a:bodyPr anchor="ctr">
            <a:spAutoFit/>
          </a:bodyPr>
          <a:lstStyle/>
          <a:p>
            <a:pPr>
              <a:spcBef>
                <a:spcPts val="1800"/>
              </a:spcBef>
              <a:defRPr/>
            </a:pPr>
            <a:r>
              <a:rPr lang="en-GB" sz="3200" b="1" dirty="0" smtClean="0">
                <a:solidFill>
                  <a:srgbClr val="000066"/>
                </a:solidFill>
                <a:effectLst>
                  <a:outerShdw blurRad="38100" dist="38100" dir="2700000" algn="tl">
                    <a:srgbClr val="C0C0C0"/>
                  </a:outerShdw>
                </a:effectLst>
                <a:latin typeface="Calibri" pitchFamily="34" charset="0"/>
              </a:rPr>
              <a:t>Climate change: the good news</a:t>
            </a:r>
          </a:p>
          <a:p>
            <a:pPr>
              <a:spcBef>
                <a:spcPts val="1800"/>
              </a:spcBef>
              <a:defRPr/>
            </a:pPr>
            <a:r>
              <a:rPr lang="en-GB" sz="3200" u="sng" dirty="0" smtClean="0">
                <a:solidFill>
                  <a:srgbClr val="000066"/>
                </a:solidFill>
                <a:effectLst>
                  <a:outerShdw blurRad="38100" dist="38100" dir="2700000" algn="tl">
                    <a:srgbClr val="C0C0C0"/>
                  </a:outerShdw>
                </a:effectLst>
                <a:latin typeface="Calibri" pitchFamily="34" charset="0"/>
              </a:rPr>
              <a:t>Low-confidence</a:t>
            </a:r>
            <a:r>
              <a:rPr lang="en-GB" sz="3200" dirty="0" smtClean="0">
                <a:solidFill>
                  <a:srgbClr val="000066"/>
                </a:solidFill>
                <a:effectLst>
                  <a:outerShdw blurRad="38100" dist="38100" dir="2700000" algn="tl">
                    <a:srgbClr val="C0C0C0"/>
                  </a:outerShdw>
                </a:effectLst>
                <a:latin typeface="Calibri" pitchFamily="34" charset="0"/>
              </a:rPr>
              <a:t> in any observed long-term increases in tropical cyclone activity </a:t>
            </a:r>
            <a:endParaRPr lang="en-GB" sz="3200" u="sng" dirty="0" smtClean="0">
              <a:solidFill>
                <a:srgbClr val="000066"/>
              </a:solidFill>
              <a:effectLst>
                <a:outerShdw blurRad="38100" dist="38100" dir="2700000" algn="tl">
                  <a:srgbClr val="C0C0C0"/>
                </a:outerShdw>
              </a:effectLst>
              <a:latin typeface="Calibri" pitchFamily="34" charset="0"/>
            </a:endParaRPr>
          </a:p>
          <a:p>
            <a:pPr>
              <a:spcBef>
                <a:spcPts val="1800"/>
              </a:spcBef>
              <a:defRPr/>
            </a:pPr>
            <a:r>
              <a:rPr lang="en-GB" sz="3200" u="sng" dirty="0" smtClean="0">
                <a:solidFill>
                  <a:srgbClr val="000066"/>
                </a:solidFill>
                <a:effectLst>
                  <a:outerShdw blurRad="38100" dist="38100" dir="2700000" algn="tl">
                    <a:srgbClr val="C0C0C0"/>
                  </a:outerShdw>
                </a:effectLst>
                <a:latin typeface="Calibri" pitchFamily="34" charset="0"/>
              </a:rPr>
              <a:t>Likely</a:t>
            </a:r>
            <a:r>
              <a:rPr lang="en-GB" sz="3200" dirty="0" smtClean="0">
                <a:solidFill>
                  <a:srgbClr val="000066"/>
                </a:solidFill>
                <a:effectLst>
                  <a:outerShdw blurRad="38100" dist="38100" dir="2700000" algn="tl">
                    <a:srgbClr val="C0C0C0"/>
                  </a:outerShdw>
                </a:effectLst>
                <a:latin typeface="Calibri" pitchFamily="34" charset="0"/>
              </a:rPr>
              <a:t> that global frequency of tropical cyclones will either decrease or remain essentially unchanged</a:t>
            </a:r>
          </a:p>
          <a:p>
            <a:pPr>
              <a:spcBef>
                <a:spcPts val="1800"/>
              </a:spcBef>
              <a:tabLst>
                <a:tab pos="228600" algn="l"/>
              </a:tabLst>
              <a:defRPr/>
            </a:pPr>
            <a:r>
              <a:rPr lang="en-GB" sz="2400" dirty="0" smtClean="0">
                <a:solidFill>
                  <a:srgbClr val="000066"/>
                </a:solidFill>
                <a:effectLst>
                  <a:outerShdw blurRad="38100" dist="38100" dir="2700000" algn="tl">
                    <a:srgbClr val="000000"/>
                  </a:outerShdw>
                </a:effectLst>
                <a:latin typeface="Calibri" pitchFamily="34" charset="0"/>
              </a:rPr>
              <a:t>IPCC (2012). </a:t>
            </a:r>
            <a:r>
              <a:rPr lang="en-GB" sz="2400" i="1" dirty="0" smtClean="0">
                <a:solidFill>
                  <a:srgbClr val="000066"/>
                </a:solidFill>
                <a:effectLst>
                  <a:outerShdw blurRad="38100" dist="38100" dir="2700000" algn="tl">
                    <a:srgbClr val="000000"/>
                  </a:outerShdw>
                </a:effectLst>
                <a:latin typeface="Calibri" pitchFamily="34" charset="0"/>
              </a:rPr>
              <a:t>Special Report on Managing the Risks of Extreme Events – Summary for Policymakers.</a:t>
            </a:r>
            <a:endParaRPr lang="en-US" sz="2400" dirty="0">
              <a:solidFill>
                <a:srgbClr val="000066"/>
              </a:solidFill>
              <a:effectLst>
                <a:outerShdw blurRad="38100" dist="38100" dir="2700000" algn="tl">
                  <a:srgbClr val="000000"/>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534</Words>
  <Application>Microsoft Office PowerPoint</Application>
  <PresentationFormat>On-screen Show (4:3)</PresentationFormat>
  <Paragraphs>76</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Dodman</dc:creator>
  <cp:lastModifiedBy>chloe.pieters</cp:lastModifiedBy>
  <cp:revision>110</cp:revision>
  <dcterms:created xsi:type="dcterms:W3CDTF">2012-02-07T11:50:11Z</dcterms:created>
  <dcterms:modified xsi:type="dcterms:W3CDTF">2012-03-13T11:38:25Z</dcterms:modified>
</cp:coreProperties>
</file>