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720263" cy="64801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 Unicode M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 Unicode M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14" y="-29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FFFFFF"/>
                </a:solidFill>
                <a:latin typeface="Times New Roman" pitchFamily="16" charset="0"/>
              </a:defRPr>
            </a:lvl1pPr>
          </a:lstStyle>
          <a:p>
            <a:fld id="{FB3A8025-D1B4-42AF-BACB-4CE39CD8A2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E463993-3F38-49F9-A6B2-7A07F5ABB729}" type="slidenum">
              <a:rPr lang="en-US"/>
              <a:pPr/>
              <a:t>1</a:t>
            </a:fld>
            <a:endParaRPr lang="en-US"/>
          </a:p>
        </p:txBody>
      </p:sp>
      <p:sp>
        <p:nvSpPr>
          <p:cNvPr id="112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773113" y="812800"/>
            <a:ext cx="601186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919B03-1E18-453F-9BE4-97E0B039489A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773113" y="812800"/>
            <a:ext cx="601027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03DE5CB-4EB8-4861-AADA-31BF8B0FBA26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773113" y="812800"/>
            <a:ext cx="601027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91DE52-B9E2-4564-9861-173D0555F802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773113" y="812800"/>
            <a:ext cx="601186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1AFA56-34C2-46D5-807D-DBB87488D418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773113" y="812800"/>
            <a:ext cx="601027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D241805-C7B6-478A-8334-1F5F8A70080E}" type="slidenum">
              <a:rPr lang="en-US"/>
              <a:pPr/>
              <a:t>6</a:t>
            </a:fld>
            <a:endParaRPr lang="en-US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773113" y="812800"/>
            <a:ext cx="601027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9C8648-5319-41B7-9EB2-77B6DFEDB666}" type="slidenum">
              <a:rPr lang="en-US"/>
              <a:pPr/>
              <a:t>7</a:t>
            </a:fld>
            <a:endParaRPr lang="en-US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773113" y="812800"/>
            <a:ext cx="601186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FE751C-6FD1-4384-9191-D1F06C610B52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773113" y="812800"/>
            <a:ext cx="601027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663" y="2012950"/>
            <a:ext cx="8262937" cy="13890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7325" y="3671888"/>
            <a:ext cx="6805613" cy="16557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F73AD63-9ABB-4A88-8001-6A9F5E2F63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586CEBA-4005-41BC-BBE6-57F3ADF3D7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3738" y="258763"/>
            <a:ext cx="2185987" cy="526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5775" y="258763"/>
            <a:ext cx="6405563" cy="526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E0BD05A-5B34-45C9-A3F0-DDAF0F0168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8743950" cy="10779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85775" y="1855788"/>
            <a:ext cx="4295775" cy="3663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33950" y="1855788"/>
            <a:ext cx="4295775" cy="1755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33950" y="3763963"/>
            <a:ext cx="4295775" cy="1755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485775" y="5995988"/>
            <a:ext cx="2260600" cy="4429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>
          <a:xfrm>
            <a:off x="3324225" y="5995988"/>
            <a:ext cx="3078163" cy="4429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>
          <a:xfrm>
            <a:off x="6969125" y="5995988"/>
            <a:ext cx="2260600" cy="442912"/>
          </a:xfrm>
        </p:spPr>
        <p:txBody>
          <a:bodyPr/>
          <a:lstStyle>
            <a:lvl1pPr>
              <a:defRPr/>
            </a:lvl1pPr>
          </a:lstStyle>
          <a:p>
            <a:fld id="{49F6678E-6A85-4560-8961-F125D54ED3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BA03F1-2EDC-4E65-9460-67A2F35042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4164013"/>
            <a:ext cx="8261350" cy="12874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350" y="2746375"/>
            <a:ext cx="8261350" cy="1417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26FB56D-9A88-461D-9ABD-7D50BBE948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775" y="1855788"/>
            <a:ext cx="4295775" cy="366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3950" y="1855788"/>
            <a:ext cx="4295775" cy="3663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97F34EF-17E4-465C-B927-15F7EA8E91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8748713" cy="10810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775" y="1450975"/>
            <a:ext cx="429577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775" y="2055813"/>
            <a:ext cx="4295775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7125" y="1450975"/>
            <a:ext cx="4297363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7125" y="2055813"/>
            <a:ext cx="4297363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E73B6D2-F05B-4369-A0A7-7626564290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9B1E902-DED5-4C6F-8FBD-F9A8D8FE9A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37E0693-6E3A-4F7F-A306-7C3E1C822F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3198813" cy="1096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75" y="258763"/>
            <a:ext cx="5434013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5775" y="1355725"/>
            <a:ext cx="31988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0A0832F-6B8B-4F82-8084-4356998042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35488"/>
            <a:ext cx="5832475" cy="536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5000" y="579438"/>
            <a:ext cx="58324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5000" y="5072063"/>
            <a:ext cx="58324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8D5FBAF-3ABE-4043-B919-194AD5B1E6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85775" y="258763"/>
            <a:ext cx="8743950" cy="1077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5775" y="1855788"/>
            <a:ext cx="8743950" cy="3663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37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85775" y="5995988"/>
            <a:ext cx="2260600" cy="442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324225" y="5995988"/>
            <a:ext cx="3078163" cy="442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969125" y="5995988"/>
            <a:ext cx="2260600" cy="442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3994D12B-3495-400F-9251-6B2976C772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FFFFFF"/>
          </a:solidFill>
          <a:latin typeface="Arial" charset="0"/>
          <a:cs typeface="Arial Unicode MS" charset="0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FFFFFF"/>
          </a:solidFill>
          <a:latin typeface="Arial" charset="0"/>
          <a:cs typeface="Arial Unicode MS" charset="0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FFFFFF"/>
          </a:solidFill>
          <a:latin typeface="Arial" charset="0"/>
          <a:cs typeface="Arial Unicode MS" charset="0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FFFFFF"/>
          </a:solidFill>
          <a:latin typeface="Arial" charset="0"/>
          <a:cs typeface="Arial Unicode M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FFFFFF"/>
          </a:solidFill>
          <a:latin typeface="Arial" charset="0"/>
          <a:cs typeface="Arial Unicode M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FFFFFF"/>
          </a:solidFill>
          <a:latin typeface="Arial" charset="0"/>
          <a:cs typeface="Arial Unicode M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FFFFFF"/>
          </a:solidFill>
          <a:latin typeface="Arial" charset="0"/>
          <a:cs typeface="Arial Unicode M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FFFFFF"/>
          </a:solidFill>
          <a:latin typeface="Arial" charset="0"/>
          <a:cs typeface="Arial Unicode MS" charset="0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213"/>
        </a:spcAft>
        <a:buClr>
          <a:srgbClr val="000000"/>
        </a:buClr>
        <a:buSzPct val="100000"/>
        <a:buFont typeface="Times New Roman" pitchFamily="16" charset="0"/>
        <a:defRPr sz="27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975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cs typeface="+mn-cs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738"/>
        </a:spcAft>
        <a:buClr>
          <a:srgbClr val="000000"/>
        </a:buClr>
        <a:buSzPct val="100000"/>
        <a:buFont typeface="Times New Roman" pitchFamily="16" charset="0"/>
        <a:defRPr sz="2100">
          <a:solidFill>
            <a:srgbClr val="FFFFFF"/>
          </a:solidFill>
          <a:latin typeface="+mn-lt"/>
          <a:cs typeface="+mn-cs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488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FFFFFF"/>
          </a:solidFill>
          <a:latin typeface="+mn-lt"/>
          <a:cs typeface="+mn-cs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FFFFFF"/>
          </a:solidFill>
          <a:latin typeface="+mn-lt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FFFFFF"/>
          </a:solidFill>
          <a:latin typeface="+mn-lt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FFFFFF"/>
          </a:solidFill>
          <a:latin typeface="+mn-lt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FFFFFF"/>
          </a:solidFill>
          <a:latin typeface="+mn-lt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50"/>
        </a:spcAft>
        <a:buClr>
          <a:srgbClr val="000000"/>
        </a:buClr>
        <a:buSzPct val="100000"/>
        <a:buFont typeface="Times New Roman" pitchFamily="16" charset="0"/>
        <a:defRPr sz="1700">
          <a:solidFill>
            <a:srgbClr val="FFFFF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85775" y="88900"/>
            <a:ext cx="8747125" cy="1422400"/>
          </a:xfrm>
          <a:ln/>
        </p:spPr>
        <p:txBody>
          <a:bodyPr tIns="3348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/>
            </a:r>
            <a:br>
              <a:rPr lang="en-US"/>
            </a:br>
            <a:r>
              <a:rPr lang="en-US" sz="6000"/>
              <a:t> </a:t>
            </a:r>
            <a:r>
              <a:rPr lang="en-US" sz="2000"/>
              <a:t>Jamaica and Caribbean Integration: Did One from Ten leave Nought?</a:t>
            </a:r>
            <a:r>
              <a:rPr lang="en-US" sz="1600"/>
              <a:t>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5775" y="1855788"/>
            <a:ext cx="8747125" cy="3690937"/>
          </a:xfrm>
          <a:ln/>
        </p:spPr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0338" y="2455863"/>
            <a:ext cx="4319587" cy="2403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85775" y="258763"/>
            <a:ext cx="8745538" cy="10795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Multiple Anniversaries of 2012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5775" y="1855788"/>
            <a:ext cx="8745538" cy="3665537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-Bi-centennial of the Independence of Jamaica and Trinidad and Tobago, on the 6</a:t>
            </a:r>
            <a:r>
              <a:rPr lang="en-GB" baseline="33000"/>
              <a:t>th</a:t>
            </a:r>
            <a:r>
              <a:rPr lang="en-GB"/>
              <a:t>  and 31</a:t>
            </a:r>
            <a:r>
              <a:rPr lang="en-GB" baseline="33000"/>
              <a:t>st</a:t>
            </a:r>
            <a:r>
              <a:rPr lang="en-GB"/>
              <a:t>  of August respectively.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-Initiation of the independence process for the wider Commonwealth Caribbean.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-Dissolution of the Federation of the West Indies and therefore..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-The beginning of a long road toward regionalization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85775" y="258763"/>
            <a:ext cx="8745538" cy="10795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End of the West Indian Federation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5775" y="1855788"/>
            <a:ext cx="4267200" cy="4616450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-Jamaican referendum was the instigator not the definitive cause of the Federation's collapse.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-Both political parties had Jamaican leadership.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/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/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67288" y="1855788"/>
            <a:ext cx="4267200" cy="174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67288" y="3770313"/>
            <a:ext cx="4267200" cy="293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3760" rIns="0" bIns="0"/>
          <a:lstStyle/>
          <a:p>
            <a:pPr marL="342900" indent="-341313">
              <a:spcAft>
                <a:spcPts val="12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700">
                <a:solidFill>
                  <a:srgbClr val="FFFFFF"/>
                </a:solidFill>
              </a:rPr>
              <a:t>- Lasted from 1958 to 1962</a:t>
            </a:r>
          </a:p>
          <a:p>
            <a:pPr marL="342900" indent="-341313">
              <a:spcAft>
                <a:spcPts val="12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700">
                <a:solidFill>
                  <a:srgbClr val="FFFFFF"/>
                </a:solidFill>
              </a:rPr>
              <a:t>-Lacked customs union or common currency</a:t>
            </a:r>
          </a:p>
          <a:p>
            <a:pPr marL="342900" indent="-341313">
              <a:spcAft>
                <a:spcPts val="12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700">
              <a:solidFill>
                <a:srgbClr val="FFFFFF"/>
              </a:solidFill>
            </a:endParaRPr>
          </a:p>
          <a:p>
            <a:pPr marL="342900" indent="-341313">
              <a:spcAft>
                <a:spcPts val="12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700">
              <a:solidFill>
                <a:srgbClr val="FFFFFF"/>
              </a:solidFill>
            </a:endParaRPr>
          </a:p>
          <a:p>
            <a:pPr marL="342900" indent="-341313">
              <a:spcAft>
                <a:spcPts val="1213"/>
              </a:spcAft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700">
              <a:solidFill>
                <a:srgbClr val="FFFFFF"/>
              </a:solidFill>
            </a:endParaRPr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0938" y="1863725"/>
            <a:ext cx="4219575" cy="173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2363" y="1855788"/>
            <a:ext cx="2994025" cy="3665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258763"/>
            <a:ext cx="8745538" cy="10795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“...One from Ten leaves Nought...”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7288" y="1855788"/>
            <a:ext cx="4267200" cy="3665537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700"/>
              <a:t>-Signalled Trinidad's departure from the Federation in response to Jamaica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700"/>
              <a:t>-Left the “Little Eight” to fend for themselves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700"/>
              <a:t>– Divided the MDC and LDCs.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85775" y="258763"/>
            <a:ext cx="8745538" cy="10795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CARICOM (est. 1973)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5775" y="1855788"/>
            <a:ext cx="8745538" cy="3665537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-Evolved from CARIFTA (1968)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-Coordination of Foreign Policies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-Functional Cooperation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-Economic Integration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85775" y="258763"/>
            <a:ext cx="8745538" cy="10795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800"/>
              <a:t>Organisation of Eastern Caribbean States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5775" y="1855788"/>
            <a:ext cx="8745538" cy="4694237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-Treaty of Basseterre 1981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-Region Security System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-Eastern Caribbean Central Bank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-Eastern Caribbean Supreme Court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-OECS Secretariat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-Joint Diplomatic Representation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-Revised Treaty 2011 Provides for Full Economic Union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/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39863"/>
            <a:ext cx="9720263" cy="4500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258763"/>
            <a:ext cx="8745538" cy="10795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/>
              <a:t>Assumptions about Caribbean Integration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85775" y="258763"/>
            <a:ext cx="8745538" cy="1079500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The Next 50 Years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5775" y="1855788"/>
            <a:ext cx="8745538" cy="3665537"/>
          </a:xfrm>
          <a:ln/>
        </p:spPr>
        <p:txBody>
          <a:bodyPr/>
          <a:lstStyle/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Greatest potential for more functional integration is at the 'sub-regional' level.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Change will be gradual, incremental, and driven by strategic interests.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OECS institutions have the potential to form the basis of a larger economic or political union within CARICOM. </a:t>
            </a:r>
          </a:p>
          <a:p>
            <a:pPr indent="-341313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/>
              <a:t>Jamaican influence within the region will remain strong, but its participation will not be perceived as essential.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34453</TotalTime>
  <Words>281</Words>
  <Application>Microsoft Office PowerPoint</Application>
  <PresentationFormat>Custom</PresentationFormat>
  <Paragraphs>46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Times New Roman</vt:lpstr>
      <vt:lpstr>Arial</vt:lpstr>
      <vt:lpstr>Arial Unicode MS</vt:lpstr>
      <vt:lpstr>Office Theme</vt:lpstr>
      <vt:lpstr>  Jamaica and Caribbean Integration: Did One from Ten leave Nought? </vt:lpstr>
      <vt:lpstr>Multiple Anniversaries of 2012</vt:lpstr>
      <vt:lpstr>End of the West Indian Federation</vt:lpstr>
      <vt:lpstr>“...One from Ten leaves Nought...”</vt:lpstr>
      <vt:lpstr>CARICOM (est. 1973)</vt:lpstr>
      <vt:lpstr>Organisation of Eastern Caribbean States</vt:lpstr>
      <vt:lpstr>Assumptions about Caribbean Integration</vt:lpstr>
      <vt:lpstr>The Next 50 Years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Lines and Gradients</dc:title>
  <dc:creator>Steven Wilson</dc:creator>
  <dc:description>Presentation Layout Template</dc:description>
  <cp:lastModifiedBy>chloe.pieters</cp:lastModifiedBy>
  <cp:revision>1</cp:revision>
  <cp:lastPrinted>1601-01-01T00:00:00Z</cp:lastPrinted>
  <dcterms:created xsi:type="dcterms:W3CDTF">2012-02-09T12:50:11Z</dcterms:created>
  <dcterms:modified xsi:type="dcterms:W3CDTF">2012-03-27T08:46:23Z</dcterms:modified>
</cp:coreProperties>
</file>